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aleway"/>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B147586-F36B-4634-AAED-EBBB6540E576}">
  <a:tblStyle styleId="{0B147586-F36B-4634-AAED-EBBB6540E57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4.xml"/><Relationship Id="rId41" Type="http://schemas.openxmlformats.org/officeDocument/2006/relationships/font" Target="fonts/Lato-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leway-bold.fntdata"/><Relationship Id="rId12" Type="http://schemas.openxmlformats.org/officeDocument/2006/relationships/slide" Target="slides/slide6.xml"/><Relationship Id="rId34" Type="http://schemas.openxmlformats.org/officeDocument/2006/relationships/font" Target="fonts/Raleway-regular.fntdata"/><Relationship Id="rId15" Type="http://schemas.openxmlformats.org/officeDocument/2006/relationships/slide" Target="slides/slide9.xml"/><Relationship Id="rId37" Type="http://schemas.openxmlformats.org/officeDocument/2006/relationships/font" Target="fonts/Raleway-boldItalic.fntdata"/><Relationship Id="rId14" Type="http://schemas.openxmlformats.org/officeDocument/2006/relationships/slide" Target="slides/slide8.xml"/><Relationship Id="rId36" Type="http://schemas.openxmlformats.org/officeDocument/2006/relationships/font" Target="fonts/Raleway-italic.fntdata"/><Relationship Id="rId17" Type="http://schemas.openxmlformats.org/officeDocument/2006/relationships/slide" Target="slides/slide11.xml"/><Relationship Id="rId39" Type="http://schemas.openxmlformats.org/officeDocument/2006/relationships/font" Target="fonts/Lato-bold.fntdata"/><Relationship Id="rId16" Type="http://schemas.openxmlformats.org/officeDocument/2006/relationships/slide" Target="slides/slide10.xml"/><Relationship Id="rId38" Type="http://schemas.openxmlformats.org/officeDocument/2006/relationships/font" Target="fonts/La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6f01c45b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6f01c45b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6f01c45b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6f01c45b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6f01c45b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6f01c45b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cb9a0b074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cb9a0b074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e965474a9_3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e965474a9_3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6f01c45bb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6f01c45b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56f01c45bb_0_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56f01c45b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6f01c45b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6f01c45b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6f01c45b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6f01c45b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hyperlink" Target="http://googletranslate.blogspot.com/2015/10/futbol-translated.html" TargetMode="External"/><Relationship Id="rId5" Type="http://schemas.openxmlformats.org/officeDocument/2006/relationships/image" Target="../media/image1.png"/><Relationship Id="rId6"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hyperlink" Target="http://www.theguardian.com/news/datablog/2014/sep/26/europeans-multiple-languages-uk-ireland" TargetMode="External"/><Relationship Id="rId4" Type="http://schemas.openxmlformats.org/officeDocument/2006/relationships/image" Target="../media/image1.png"/><Relationship Id="rId5"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hyperlink" Target="http://travel.trade.gov/view/m-2015-O-001/index.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hyperlink" Target="https://translate.google.com/community" TargetMode="External"/><Relationship Id="rId5" Type="http://schemas.openxmlformats.org/officeDocument/2006/relationships/image" Target="../media/image1.png"/><Relationship Id="rId6"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hyperlink" Target="http://heathbrothers.com/presentations" TargetMode="External"/><Relationship Id="rId6"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ctr">
              <a:spcBef>
                <a:spcPts val="0"/>
              </a:spcBef>
              <a:spcAft>
                <a:spcPts val="1400"/>
              </a:spcAft>
              <a:buClr>
                <a:schemeClr val="dk2"/>
              </a:buClr>
              <a:buSzPts val="1100"/>
              <a:buFont typeface="Arial"/>
              <a:buNone/>
            </a:pPr>
            <a:r>
              <a:rPr b="0" lang="en" sz="3000">
                <a:latin typeface="Times New Roman"/>
                <a:ea typeface="Times New Roman"/>
                <a:cs typeface="Times New Roman"/>
                <a:sym typeface="Times New Roman"/>
              </a:rPr>
              <a:t>Using Evolutionary Algorithms to solve </a:t>
            </a:r>
            <a:br>
              <a:rPr b="0" lang="en" sz="3000">
                <a:latin typeface="Times New Roman"/>
                <a:ea typeface="Times New Roman"/>
                <a:cs typeface="Times New Roman"/>
                <a:sym typeface="Times New Roman"/>
              </a:rPr>
            </a:br>
            <a:r>
              <a:rPr b="0" lang="en" sz="3000">
                <a:latin typeface="Times New Roman"/>
                <a:ea typeface="Times New Roman"/>
                <a:cs typeface="Times New Roman"/>
                <a:sym typeface="Times New Roman"/>
              </a:rPr>
              <a:t>the n-Queens Problem and Integer Sequence</a:t>
            </a:r>
            <a:endParaRPr sz="3000"/>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By David Kind &amp; Dominic Roberts</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29" name="Shape 129"/>
        <p:cNvGrpSpPr/>
        <p:nvPr/>
      </p:nvGrpSpPr>
      <p:grpSpPr>
        <a:xfrm>
          <a:off x="0" y="0"/>
          <a:ext cx="0" cy="0"/>
          <a:chOff x="0" y="0"/>
          <a:chExt cx="0" cy="0"/>
        </a:xfrm>
      </p:grpSpPr>
      <p:sp>
        <p:nvSpPr>
          <p:cNvPr id="130" name="Google Shape;130;p22"/>
          <p:cNvSpPr txBox="1"/>
          <p:nvPr>
            <p:ph idx="4294967295" type="body"/>
          </p:nvPr>
        </p:nvSpPr>
        <p:spPr>
          <a:xfrm>
            <a:off x="335075" y="1130325"/>
            <a:ext cx="4033800" cy="334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Teamgantt</a:t>
            </a:r>
            <a:r>
              <a:rPr b="1" lang="en" sz="3000">
                <a:solidFill>
                  <a:schemeClr val="dk1"/>
                </a:solidFill>
              </a:rPr>
              <a:t>.</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a:solidFill>
                  <a:schemeClr val="lt1"/>
                </a:solidFill>
              </a:rPr>
              <a:t>Teamgantt is a freely available online Gantt charting tool. The team made use of this to plan out and manage the stages of the development. The Gantt charts were created and mapped out during discussions between the members. </a:t>
            </a:r>
            <a:endParaRPr>
              <a:solidFill>
                <a:schemeClr val="lt1"/>
              </a:solidFill>
            </a:endParaRPr>
          </a:p>
          <a:p>
            <a:pPr indent="0" lvl="0" marL="0" rtl="0" algn="l">
              <a:spcBef>
                <a:spcPts val="1600"/>
              </a:spcBef>
              <a:spcAft>
                <a:spcPts val="0"/>
              </a:spcAft>
              <a:buClr>
                <a:schemeClr val="dk2"/>
              </a:buClr>
              <a:buSzPts val="1100"/>
              <a:buFont typeface="Arial"/>
              <a:buNone/>
            </a:pPr>
            <a:r>
              <a:rPr lang="en">
                <a:solidFill>
                  <a:schemeClr val="lt1"/>
                </a:solidFill>
              </a:rPr>
              <a:t>The charts helped to manage the distribution of work load and track development progress.</a:t>
            </a:r>
            <a:endParaRPr>
              <a:solidFill>
                <a:schemeClr val="lt1"/>
              </a:solidFill>
            </a:endParaRPr>
          </a:p>
          <a:p>
            <a:pPr indent="0" lvl="0" marL="0" rtl="0" algn="l">
              <a:spcBef>
                <a:spcPts val="1600"/>
              </a:spcBef>
              <a:spcAft>
                <a:spcPts val="1600"/>
              </a:spcAft>
              <a:buClr>
                <a:schemeClr val="dk2"/>
              </a:buClr>
              <a:buSzPts val="1100"/>
              <a:buFont typeface="Arial"/>
              <a:buNone/>
            </a:pPr>
            <a:r>
              <a:rPr lang="en" sz="1800"/>
              <a:t> </a:t>
            </a:r>
            <a:endParaRPr sz="1800">
              <a:solidFill>
                <a:srgbClr val="000000"/>
              </a:solidFill>
            </a:endParaRPr>
          </a:p>
        </p:txBody>
      </p:sp>
      <p:pic>
        <p:nvPicPr>
          <p:cNvPr id="131" name="Google Shape;131;p22"/>
          <p:cNvPicPr preferRelativeResize="0"/>
          <p:nvPr/>
        </p:nvPicPr>
        <p:blipFill>
          <a:blip r:embed="rId3">
            <a:alphaModFix/>
          </a:blip>
          <a:stretch>
            <a:fillRect/>
          </a:stretch>
        </p:blipFill>
        <p:spPr>
          <a:xfrm>
            <a:off x="5028175" y="0"/>
            <a:ext cx="4115824"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Collaboration tools</a:t>
            </a:r>
            <a:endParaRPr/>
          </a:p>
        </p:txBody>
      </p:sp>
      <p:sp>
        <p:nvSpPr>
          <p:cNvPr id="137" name="Google Shape;137;p23"/>
          <p:cNvSpPr/>
          <p:nvPr/>
        </p:nvSpPr>
        <p:spPr>
          <a:xfrm>
            <a:off x="371775" y="1988900"/>
            <a:ext cx="2629500" cy="2244900"/>
          </a:xfrm>
          <a:prstGeom prst="wedgeRectCallout">
            <a:avLst>
              <a:gd fmla="val -20719" name="adj1"/>
              <a:gd fmla="val 4993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3"/>
          <p:cNvSpPr/>
          <p:nvPr/>
        </p:nvSpPr>
        <p:spPr>
          <a:xfrm>
            <a:off x="3210432" y="1988900"/>
            <a:ext cx="2629500" cy="2244900"/>
          </a:xfrm>
          <a:prstGeom prst="wedgeRectCallout">
            <a:avLst>
              <a:gd fmla="val -21659" name="adj1"/>
              <a:gd fmla="val 50453"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3"/>
          <p:cNvSpPr/>
          <p:nvPr/>
        </p:nvSpPr>
        <p:spPr>
          <a:xfrm>
            <a:off x="6049089" y="1988900"/>
            <a:ext cx="2629500" cy="2244900"/>
          </a:xfrm>
          <a:prstGeom prst="wedgeRectCallout">
            <a:avLst>
              <a:gd fmla="val -21722" name="adj1"/>
              <a:gd fmla="val 49939"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3"/>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OneDrive</a:t>
            </a:r>
            <a:r>
              <a:rPr lang="en" sz="2100"/>
              <a:t> </a:t>
            </a:r>
            <a:endParaRPr sz="2100">
              <a:solidFill>
                <a:schemeClr val="lt1"/>
              </a:solidFill>
            </a:endParaRPr>
          </a:p>
          <a:p>
            <a:pPr indent="0" lvl="0" marL="0" rtl="0" algn="l">
              <a:spcBef>
                <a:spcPts val="1200"/>
              </a:spcBef>
              <a:spcAft>
                <a:spcPts val="1200"/>
              </a:spcAft>
              <a:buNone/>
            </a:pPr>
            <a:r>
              <a:rPr lang="en" sz="1400"/>
              <a:t>Initially the team setup a OneDrive shared drive to work together before switching to the GitHub repository.</a:t>
            </a:r>
            <a:endParaRPr sz="1400">
              <a:solidFill>
                <a:schemeClr val="lt1"/>
              </a:solidFill>
            </a:endParaRPr>
          </a:p>
        </p:txBody>
      </p:sp>
      <p:sp>
        <p:nvSpPr>
          <p:cNvPr id="141" name="Google Shape;141;p23"/>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Researcher</a:t>
            </a:r>
            <a:endParaRPr sz="2100"/>
          </a:p>
          <a:p>
            <a:pPr indent="0" lvl="0" marL="0" rtl="0" algn="l">
              <a:spcBef>
                <a:spcPts val="1200"/>
              </a:spcBef>
              <a:spcAft>
                <a:spcPts val="1200"/>
              </a:spcAft>
              <a:buNone/>
            </a:pPr>
            <a:r>
              <a:rPr lang="en" sz="1400"/>
              <a:t>The online search tool for discovering new research papers and articles. Integrates with the Mendeley tool to share discovered papers.</a:t>
            </a:r>
            <a:endParaRPr sz="1400"/>
          </a:p>
        </p:txBody>
      </p:sp>
      <p:sp>
        <p:nvSpPr>
          <p:cNvPr id="142" name="Google Shape;142;p23"/>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GoogleDocs</a:t>
            </a:r>
            <a:endParaRPr sz="2100">
              <a:solidFill>
                <a:schemeClr val="lt1"/>
              </a:solidFill>
            </a:endParaRPr>
          </a:p>
          <a:p>
            <a:pPr indent="0" lvl="0" marL="0" rtl="0" algn="l">
              <a:spcBef>
                <a:spcPts val="1200"/>
              </a:spcBef>
              <a:spcAft>
                <a:spcPts val="1200"/>
              </a:spcAft>
              <a:buNone/>
            </a:pPr>
            <a:r>
              <a:rPr lang="en" sz="1400"/>
              <a:t>GoogleDocs allowed the team to closely collaborate during the construction of the final reports, even chatting whilst editing the final report.</a:t>
            </a:r>
            <a:endParaRPr sz="14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6" name="Shape 146"/>
        <p:cNvGrpSpPr/>
        <p:nvPr/>
      </p:nvGrpSpPr>
      <p:grpSpPr>
        <a:xfrm>
          <a:off x="0" y="0"/>
          <a:ext cx="0" cy="0"/>
          <a:chOff x="0" y="0"/>
          <a:chExt cx="0" cy="0"/>
        </a:xfrm>
      </p:grpSpPr>
      <p:pic>
        <p:nvPicPr>
          <p:cNvPr id="147" name="Google Shape;147;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48" name="Google Shape;148;p24"/>
          <p:cNvSpPr txBox="1"/>
          <p:nvPr/>
        </p:nvSpPr>
        <p:spPr>
          <a:xfrm>
            <a:off x="2855550" y="560249"/>
            <a:ext cx="3432900" cy="612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The Subject</a:t>
            </a:r>
            <a:endParaRPr b="1" sz="3000">
              <a:solidFill>
                <a:schemeClr val="lt2"/>
              </a:solidFill>
              <a:latin typeface="Raleway"/>
              <a:ea typeface="Raleway"/>
              <a:cs typeface="Raleway"/>
              <a:sym typeface="Raleway"/>
            </a:endParaRPr>
          </a:p>
        </p:txBody>
      </p:sp>
      <p:sp>
        <p:nvSpPr>
          <p:cNvPr id="149" name="Google Shape;149;p24"/>
          <p:cNvSpPr txBox="1"/>
          <p:nvPr>
            <p:ph idx="4294967295" type="body"/>
          </p:nvPr>
        </p:nvSpPr>
        <p:spPr>
          <a:xfrm>
            <a:off x="2774625" y="117225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The chosen application was the N-Queens problem</a:t>
            </a:r>
            <a:r>
              <a:rPr lang="en" sz="1200">
                <a:latin typeface="Raleway"/>
                <a:ea typeface="Raleway"/>
                <a:cs typeface="Raleway"/>
                <a:sym typeface="Raleway"/>
              </a:rPr>
              <a:t>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Origin</a:t>
            </a:r>
            <a:br>
              <a:rPr lang="en" sz="1200">
                <a:latin typeface="Raleway"/>
                <a:ea typeface="Raleway"/>
                <a:cs typeface="Raleway"/>
                <a:sym typeface="Raleway"/>
              </a:rPr>
            </a:br>
            <a:r>
              <a:rPr lang="en" sz="1200">
                <a:latin typeface="Raleway"/>
                <a:ea typeface="Raleway"/>
                <a:cs typeface="Raleway"/>
                <a:sym typeface="Raleway"/>
              </a:rPr>
              <a:t>Was originally devised by chess player Max Bezzel in 1848?</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Description</a:t>
            </a:r>
            <a:br>
              <a:rPr lang="en" sz="1400">
                <a:latin typeface="Raleway"/>
                <a:ea typeface="Raleway"/>
                <a:cs typeface="Raleway"/>
                <a:sym typeface="Raleway"/>
              </a:rPr>
            </a:br>
            <a:r>
              <a:rPr lang="en" sz="1200">
                <a:latin typeface="Raleway"/>
                <a:ea typeface="Raleway"/>
                <a:cs typeface="Raleway"/>
                <a:sym typeface="Raleway"/>
              </a:rPr>
              <a:t>Given N Queens on an NxN Chessboard place all N Queens such that no 2 Queens are capable of attacking each other.</a:t>
            </a:r>
            <a:endParaRPr sz="1200">
              <a:solidFill>
                <a:srgbClr val="000000"/>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3" name="Shape 153"/>
        <p:cNvGrpSpPr/>
        <p:nvPr/>
      </p:nvGrpSpPr>
      <p:grpSpPr>
        <a:xfrm>
          <a:off x="0" y="0"/>
          <a:ext cx="0" cy="0"/>
          <a:chOff x="0" y="0"/>
          <a:chExt cx="0" cy="0"/>
        </a:xfrm>
      </p:grpSpPr>
      <p:sp>
        <p:nvSpPr>
          <p:cNvPr id="154" name="Google Shape;154;p25"/>
          <p:cNvSpPr txBox="1"/>
          <p:nvPr/>
        </p:nvSpPr>
        <p:spPr>
          <a:xfrm>
            <a:off x="4174775" y="403650"/>
            <a:ext cx="4670700" cy="441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ato"/>
                <a:ea typeface="Lato"/>
                <a:cs typeface="Lato"/>
                <a:sym typeface="Lato"/>
              </a:rPr>
              <a:t>N-Queens is an NP-Hard problem</a:t>
            </a:r>
            <a:endParaRPr sz="2400">
              <a:solidFill>
                <a:schemeClr val="lt1"/>
              </a:solidFill>
              <a:latin typeface="Lato"/>
              <a:ea typeface="Lato"/>
              <a:cs typeface="Lato"/>
              <a:sym typeface="Lato"/>
            </a:endParaRPr>
          </a:p>
          <a:p>
            <a:pPr indent="0" lvl="0" marL="0" rtl="0" algn="l">
              <a:spcBef>
                <a:spcPts val="0"/>
              </a:spcBef>
              <a:spcAft>
                <a:spcPts val="0"/>
              </a:spcAft>
              <a:buNone/>
            </a:pPr>
            <a:r>
              <a:rPr lang="en" sz="2400">
                <a:solidFill>
                  <a:schemeClr val="lt1"/>
                </a:solidFill>
                <a:latin typeface="Lato"/>
                <a:ea typeface="Lato"/>
                <a:cs typeface="Lato"/>
                <a:sym typeface="Lato"/>
              </a:rPr>
              <a:t>That has been used many times as a benchmark problem in Artificial Intelligence.</a:t>
            </a:r>
            <a:endParaRPr sz="2400">
              <a:solidFill>
                <a:schemeClr val="lt1"/>
              </a:solidFill>
              <a:latin typeface="Lato"/>
              <a:ea typeface="Lato"/>
              <a:cs typeface="Lato"/>
              <a:sym typeface="Lato"/>
            </a:endParaRPr>
          </a:p>
          <a:p>
            <a:pPr indent="0" lvl="0" marL="0" rtl="0" algn="l">
              <a:spcBef>
                <a:spcPts val="0"/>
              </a:spcBef>
              <a:spcAft>
                <a:spcPts val="0"/>
              </a:spcAft>
              <a:buNone/>
            </a:pPr>
            <a:r>
              <a:t/>
            </a:r>
            <a:endParaRPr sz="2400">
              <a:solidFill>
                <a:schemeClr val="lt1"/>
              </a:solidFill>
              <a:latin typeface="Lato"/>
              <a:ea typeface="Lato"/>
              <a:cs typeface="Lato"/>
              <a:sym typeface="Lato"/>
            </a:endParaRPr>
          </a:p>
          <a:p>
            <a:pPr indent="0" lvl="0" marL="0" rtl="0" algn="l">
              <a:spcBef>
                <a:spcPts val="0"/>
              </a:spcBef>
              <a:spcAft>
                <a:spcPts val="0"/>
              </a:spcAft>
              <a:buNone/>
            </a:pPr>
            <a:r>
              <a:rPr lang="en" sz="2400">
                <a:solidFill>
                  <a:schemeClr val="lt1"/>
                </a:solidFill>
                <a:latin typeface="Lato"/>
                <a:ea typeface="Lato"/>
                <a:cs typeface="Lato"/>
                <a:sym typeface="Lato"/>
              </a:rPr>
              <a:t>Initial solutions were found for 8 Queens by E. Pauls in 1874. </a:t>
            </a:r>
            <a:endParaRPr sz="2400">
              <a:solidFill>
                <a:schemeClr val="lt1"/>
              </a:solidFill>
              <a:latin typeface="Lato"/>
              <a:ea typeface="Lato"/>
              <a:cs typeface="Lato"/>
              <a:sym typeface="Lato"/>
            </a:endParaRPr>
          </a:p>
          <a:p>
            <a:pPr indent="0" lvl="0" marL="0" rtl="0" algn="l">
              <a:spcBef>
                <a:spcPts val="0"/>
              </a:spcBef>
              <a:spcAft>
                <a:spcPts val="0"/>
              </a:spcAft>
              <a:buNone/>
            </a:pPr>
            <a:r>
              <a:t/>
            </a:r>
            <a:endParaRPr sz="2400">
              <a:solidFill>
                <a:schemeClr val="lt1"/>
              </a:solidFill>
              <a:latin typeface="Lato"/>
              <a:ea typeface="Lato"/>
              <a:cs typeface="Lato"/>
              <a:sym typeface="Lato"/>
            </a:endParaRPr>
          </a:p>
          <a:p>
            <a:pPr indent="0" lvl="0" marL="0" rtl="0" algn="l">
              <a:spcBef>
                <a:spcPts val="0"/>
              </a:spcBef>
              <a:spcAft>
                <a:spcPts val="0"/>
              </a:spcAft>
              <a:buNone/>
            </a:pPr>
            <a:r>
              <a:rPr lang="en" sz="2400">
                <a:solidFill>
                  <a:schemeClr val="lt1"/>
                </a:solidFill>
                <a:latin typeface="Lato"/>
                <a:ea typeface="Lato"/>
                <a:cs typeface="Lato"/>
                <a:sym typeface="Lato"/>
              </a:rPr>
              <a:t>The largest value of N for which all solutions are known is 27.</a:t>
            </a:r>
            <a:endParaRPr sz="24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58" name="Shape 158"/>
        <p:cNvGrpSpPr/>
        <p:nvPr/>
      </p:nvGrpSpPr>
      <p:grpSpPr>
        <a:xfrm>
          <a:off x="0" y="0"/>
          <a:ext cx="0" cy="0"/>
          <a:chOff x="0" y="0"/>
          <a:chExt cx="0" cy="0"/>
        </a:xfrm>
      </p:grpSpPr>
      <p:sp>
        <p:nvSpPr>
          <p:cNvPr id="159" name="Google Shape;159;p26"/>
          <p:cNvSpPr txBox="1"/>
          <p:nvPr>
            <p:ph idx="1" type="body"/>
          </p:nvPr>
        </p:nvSpPr>
        <p:spPr>
          <a:xfrm>
            <a:off x="4832750" y="980400"/>
            <a:ext cx="4033800" cy="349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rPr>
              <a:t>Known Solutions</a:t>
            </a:r>
            <a:r>
              <a:rPr b="1" lang="en" sz="3000">
                <a:solidFill>
                  <a:schemeClr val="dk1"/>
                </a:solidFill>
              </a:rPr>
              <a:t>.</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The number of solutions grows dramatically with the increasing value of N.</a:t>
            </a:r>
            <a:r>
              <a:rPr lang="en" sz="1800"/>
              <a:t> As stated the maximum number for which all values of N are known is 27 and that took over 1 year to determine.</a:t>
            </a:r>
            <a:endParaRPr sz="1800"/>
          </a:p>
          <a:p>
            <a:pPr indent="0" lvl="0" marL="0" rtl="0" algn="l">
              <a:spcBef>
                <a:spcPts val="1600"/>
              </a:spcBef>
              <a:spcAft>
                <a:spcPts val="1600"/>
              </a:spcAft>
              <a:buClr>
                <a:schemeClr val="dk2"/>
              </a:buClr>
              <a:buSzPts val="1100"/>
              <a:buFont typeface="Arial"/>
              <a:buNone/>
            </a:pPr>
            <a:r>
              <a:rPr lang="en" sz="1800"/>
              <a:t>Unique solutions are those that are the groups of solutions which are transformations of each other.</a:t>
            </a:r>
            <a:endParaRPr sz="1800">
              <a:solidFill>
                <a:srgbClr val="000000"/>
              </a:solidFill>
            </a:endParaRPr>
          </a:p>
        </p:txBody>
      </p:sp>
      <p:sp>
        <p:nvSpPr>
          <p:cNvPr id="160" name="Google Shape;160;p26"/>
          <p:cNvSpPr/>
          <p:nvPr/>
        </p:nvSpPr>
        <p:spPr>
          <a:xfrm>
            <a:off x="184925" y="184925"/>
            <a:ext cx="4230300" cy="4697700"/>
          </a:xfrm>
          <a:prstGeom prst="flowChartAlternateProcess">
            <a:avLst/>
          </a:prstGeom>
          <a:solidFill>
            <a:srgbClr val="000000"/>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61" name="Google Shape;161;p26"/>
          <p:cNvGraphicFramePr/>
          <p:nvPr/>
        </p:nvGraphicFramePr>
        <p:xfrm>
          <a:off x="619500" y="456475"/>
          <a:ext cx="3000000" cy="3000000"/>
        </p:xfrm>
        <a:graphic>
          <a:graphicData uri="http://schemas.openxmlformats.org/drawingml/2006/table">
            <a:tbl>
              <a:tblPr>
                <a:noFill/>
                <a:tableStyleId>{0B147586-F36B-4634-AAED-EBBB6540E576}</a:tableStyleId>
              </a:tblPr>
              <a:tblGrid>
                <a:gridCol w="1066450"/>
                <a:gridCol w="1066450"/>
                <a:gridCol w="1066450"/>
              </a:tblGrid>
              <a:tr h="425050">
                <a:tc>
                  <a:txBody>
                    <a:bodyPr>
                      <a:noAutofit/>
                    </a:bodyPr>
                    <a:lstStyle/>
                    <a:p>
                      <a:pPr indent="0" lvl="0" marL="0" rtl="0" algn="ctr">
                        <a:spcBef>
                          <a:spcPts val="0"/>
                        </a:spcBef>
                        <a:spcAft>
                          <a:spcPts val="0"/>
                        </a:spcAft>
                        <a:buNone/>
                      </a:pPr>
                      <a:r>
                        <a:rPr lang="en">
                          <a:solidFill>
                            <a:schemeClr val="lt1"/>
                          </a:solidFill>
                        </a:rPr>
                        <a:t>Queens</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Solutions</a:t>
                      </a:r>
                      <a:r>
                        <a:rPr lang="en"/>
                        <a:t>t</a:t>
                      </a:r>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Unique</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8</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92</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12</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9</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352</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46</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10</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724</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92</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11</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2,680</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341</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12</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14,200</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1,787</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15</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2,279,184</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a:solidFill>
                            <a:schemeClr val="lt1"/>
                          </a:solidFill>
                        </a:rPr>
                        <a:t>285,053</a:t>
                      </a:r>
                      <a:endParaRPr>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20</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sz="1000">
                          <a:solidFill>
                            <a:schemeClr val="lt1"/>
                          </a:solidFill>
                        </a:rPr>
                        <a:t>39,029,188,884</a:t>
                      </a:r>
                      <a:endParaRPr sz="1000">
                        <a:solidFill>
                          <a:schemeClr val="lt1"/>
                        </a:solidFill>
                      </a:endParaRPr>
                    </a:p>
                  </a:txBody>
                  <a:tcPr marT="91425" marB="91425" marR="91425" marL="91425"/>
                </a:tc>
                <a:tc>
                  <a:txBody>
                    <a:bodyPr>
                      <a:noAutofit/>
                    </a:bodyPr>
                    <a:lstStyle/>
                    <a:p>
                      <a:pPr indent="0" lvl="0" marL="0" rtl="0" algn="l">
                        <a:spcBef>
                          <a:spcPts val="0"/>
                        </a:spcBef>
                        <a:spcAft>
                          <a:spcPts val="0"/>
                        </a:spcAft>
                        <a:buNone/>
                      </a:pPr>
                      <a:r>
                        <a:rPr lang="en" sz="1000">
                          <a:solidFill>
                            <a:schemeClr val="lt1"/>
                          </a:solidFill>
                        </a:rPr>
                        <a:t>4,878,666,808</a:t>
                      </a:r>
                      <a:endParaRPr sz="1000">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21</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sz="900">
                          <a:solidFill>
                            <a:schemeClr val="lt1"/>
                          </a:solidFill>
                        </a:rPr>
                        <a:t>314,666,222,712</a:t>
                      </a:r>
                      <a:endParaRPr sz="900">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sz="900">
                          <a:solidFill>
                            <a:schemeClr val="lt1"/>
                          </a:solidFill>
                        </a:rPr>
                        <a:t>39,333,324,973</a:t>
                      </a:r>
                      <a:endParaRPr sz="900">
                        <a:solidFill>
                          <a:schemeClr val="lt1"/>
                        </a:solidFill>
                      </a:endParaRPr>
                    </a:p>
                  </a:txBody>
                  <a:tcPr marT="91425" marB="91425" marR="91425" marL="91425"/>
                </a:tc>
              </a:tr>
              <a:tr h="405625">
                <a:tc>
                  <a:txBody>
                    <a:bodyPr>
                      <a:noAutofit/>
                    </a:bodyPr>
                    <a:lstStyle/>
                    <a:p>
                      <a:pPr indent="0" lvl="0" marL="0" rtl="0" algn="ctr">
                        <a:spcBef>
                          <a:spcPts val="0"/>
                        </a:spcBef>
                        <a:spcAft>
                          <a:spcPts val="0"/>
                        </a:spcAft>
                        <a:buNone/>
                      </a:pPr>
                      <a:r>
                        <a:rPr lang="en">
                          <a:solidFill>
                            <a:schemeClr val="lt1"/>
                          </a:solidFill>
                        </a:rPr>
                        <a:t>25</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sz="800">
                          <a:solidFill>
                            <a:schemeClr val="lt1"/>
                          </a:solidFill>
                        </a:rPr>
                        <a:t>2,207,893,435,808,350</a:t>
                      </a:r>
                      <a:endParaRPr sz="800">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en" sz="800">
                          <a:solidFill>
                            <a:schemeClr val="lt1"/>
                          </a:solidFill>
                        </a:rPr>
                        <a:t>275,986,683,743,434</a:t>
                      </a:r>
                      <a:endParaRPr sz="800">
                        <a:solidFill>
                          <a:schemeClr val="lt1"/>
                        </a:solidFill>
                      </a:endParaRPr>
                    </a:p>
                  </a:txBody>
                  <a:tcPr marT="91425" marB="91425" marR="91425" marL="91425"/>
                </a:tc>
              </a:tr>
            </a:tbl>
          </a:graphicData>
        </a:graphic>
      </p:graphicFrame>
      <p:sp>
        <p:nvSpPr>
          <p:cNvPr id="162" name="Google Shape;162;p26"/>
          <p:cNvSpPr txBox="1"/>
          <p:nvPr/>
        </p:nvSpPr>
        <p:spPr>
          <a:xfrm>
            <a:off x="8090900" y="4362450"/>
            <a:ext cx="6657600" cy="77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27"/>
          <p:cNvSpPr txBox="1"/>
          <p:nvPr/>
        </p:nvSpPr>
        <p:spPr>
          <a:xfrm>
            <a:off x="380575" y="1141725"/>
            <a:ext cx="5247300" cy="37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Lato"/>
                <a:ea typeface="Lato"/>
                <a:cs typeface="Lato"/>
                <a:sym typeface="Lato"/>
              </a:rPr>
              <a:t>The earliest attempts to find solutions to the problem involved a Brute Force approach where each possible permutation was tried.</a:t>
            </a:r>
            <a:endParaRPr sz="18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chemeClr val="lt1"/>
              </a:solidFill>
              <a:latin typeface="Lato"/>
              <a:ea typeface="Lato"/>
              <a:cs typeface="Lato"/>
              <a:sym typeface="Lato"/>
            </a:endParaRPr>
          </a:p>
          <a:p>
            <a:pPr indent="0" lvl="0" marL="0" rtl="0" algn="l">
              <a:spcBef>
                <a:spcPts val="0"/>
              </a:spcBef>
              <a:spcAft>
                <a:spcPts val="0"/>
              </a:spcAft>
              <a:buNone/>
            </a:pPr>
            <a:r>
              <a:rPr lang="en" sz="1800">
                <a:solidFill>
                  <a:schemeClr val="lt1"/>
                </a:solidFill>
                <a:latin typeface="Lato"/>
                <a:ea typeface="Lato"/>
                <a:cs typeface="Lato"/>
                <a:sym typeface="Lato"/>
              </a:rPr>
              <a:t>The first implementations using a computer used a was done by Walker in 1958 and made us of a backtracking algorithm.</a:t>
            </a:r>
            <a:endParaRPr sz="1800">
              <a:solidFill>
                <a:schemeClr val="lt1"/>
              </a:solidFill>
              <a:latin typeface="Lato"/>
              <a:ea typeface="Lato"/>
              <a:cs typeface="Lato"/>
              <a:sym typeface="Lato"/>
            </a:endParaRPr>
          </a:p>
        </p:txBody>
      </p:sp>
      <p:sp>
        <p:nvSpPr>
          <p:cNvPr id="168" name="Google Shape;168;p27"/>
          <p:cNvSpPr txBox="1"/>
          <p:nvPr/>
        </p:nvSpPr>
        <p:spPr>
          <a:xfrm>
            <a:off x="616200" y="265250"/>
            <a:ext cx="3955800" cy="7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Lato"/>
                <a:ea typeface="Lato"/>
                <a:cs typeface="Lato"/>
                <a:sym typeface="Lato"/>
              </a:rPr>
              <a:t>Previous Approaches</a:t>
            </a:r>
            <a:endParaRPr sz="3000">
              <a:solidFill>
                <a:schemeClr val="dk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72" name="Shape 172"/>
        <p:cNvGrpSpPr/>
        <p:nvPr/>
      </p:nvGrpSpPr>
      <p:grpSpPr>
        <a:xfrm>
          <a:off x="0" y="0"/>
          <a:ext cx="0" cy="0"/>
          <a:chOff x="0" y="0"/>
          <a:chExt cx="0" cy="0"/>
        </a:xfrm>
      </p:grpSpPr>
      <p:sp>
        <p:nvSpPr>
          <p:cNvPr id="173" name="Google Shape;173;p28"/>
          <p:cNvSpPr txBox="1"/>
          <p:nvPr>
            <p:ph idx="1" type="subTitle"/>
          </p:nvPr>
        </p:nvSpPr>
        <p:spPr>
          <a:xfrm>
            <a:off x="265500" y="242175"/>
            <a:ext cx="4045200" cy="4566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Solutions through AI</a:t>
            </a:r>
            <a:r>
              <a:rPr b="1" lang="en" sz="3000">
                <a:solidFill>
                  <a:schemeClr val="dk1"/>
                </a:solidFill>
              </a:rPr>
              <a:t>.</a:t>
            </a:r>
            <a:endParaRPr b="1" sz="3000">
              <a:solidFill>
                <a:schemeClr val="dk1"/>
              </a:solidFill>
            </a:endParaRPr>
          </a:p>
          <a:p>
            <a:pPr indent="0" lvl="0" marL="0" rtl="0" algn="l">
              <a:lnSpc>
                <a:spcPct val="115000"/>
              </a:lnSpc>
              <a:spcBef>
                <a:spcPts val="1600"/>
              </a:spcBef>
              <a:spcAft>
                <a:spcPts val="1600"/>
              </a:spcAft>
              <a:buNone/>
            </a:pPr>
            <a:r>
              <a:rPr lang="en" sz="1800"/>
              <a:t>The first solutions through the use of Genetic Algorithms were by Crawford in 1994</a:t>
            </a:r>
            <a:r>
              <a:rPr lang="en" sz="1800"/>
              <a:t>. Since then solutions have been found using many different Evolutionary Algorithms including Tabu Search, Ant Colony optimisation and even through the use of Quantum Computing simulators.</a:t>
            </a:r>
            <a:endParaRPr sz="1800"/>
          </a:p>
        </p:txBody>
      </p:sp>
      <p:pic>
        <p:nvPicPr>
          <p:cNvPr id="174" name="Google Shape;174;p28"/>
          <p:cNvPicPr preferRelativeResize="0"/>
          <p:nvPr/>
        </p:nvPicPr>
        <p:blipFill>
          <a:blip r:embed="rId3">
            <a:alphaModFix/>
          </a:blip>
          <a:stretch>
            <a:fillRect/>
          </a:stretch>
        </p:blipFill>
        <p:spPr>
          <a:xfrm>
            <a:off x="4572000" y="0"/>
            <a:ext cx="4572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78" name="Shape 178"/>
        <p:cNvGrpSpPr/>
        <p:nvPr/>
      </p:nvGrpSpPr>
      <p:grpSpPr>
        <a:xfrm>
          <a:off x="0" y="0"/>
          <a:ext cx="0" cy="0"/>
          <a:chOff x="0" y="0"/>
          <a:chExt cx="0" cy="0"/>
        </a:xfrm>
      </p:grpSpPr>
      <p:pic>
        <p:nvPicPr>
          <p:cNvPr id="179" name="Google Shape;179;p29"/>
          <p:cNvPicPr preferRelativeResize="0"/>
          <p:nvPr/>
        </p:nvPicPr>
        <p:blipFill rotWithShape="1">
          <a:blip r:embed="rId3">
            <a:alphaModFix/>
          </a:blip>
          <a:srcRect b="15074" l="0" r="0" t="0"/>
          <a:stretch/>
        </p:blipFill>
        <p:spPr>
          <a:xfrm>
            <a:off x="0" y="0"/>
            <a:ext cx="9143997" cy="5143498"/>
          </a:xfrm>
          <a:prstGeom prst="rect">
            <a:avLst/>
          </a:prstGeom>
          <a:noFill/>
          <a:ln>
            <a:noFill/>
          </a:ln>
        </p:spPr>
      </p:pic>
      <p:sp>
        <p:nvSpPr>
          <p:cNvPr id="180" name="Google Shape;180;p29"/>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txBox="1"/>
          <p:nvPr>
            <p:ph idx="4294967295" type="body"/>
          </p:nvPr>
        </p:nvSpPr>
        <p:spPr>
          <a:xfrm>
            <a:off x="481300" y="529650"/>
            <a:ext cx="41511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800">
                <a:solidFill>
                  <a:schemeClr val="accent5"/>
                </a:solidFill>
              </a:rPr>
              <a:t>Then, Marcos discovered Google Translate</a:t>
            </a:r>
            <a:endParaRPr b="1" sz="2800">
              <a:solidFill>
                <a:schemeClr val="accent5"/>
              </a:solidFill>
            </a:endParaRPr>
          </a:p>
          <a:p>
            <a:pPr indent="0" lvl="0" marL="0" rtl="0" algn="l">
              <a:lnSpc>
                <a:spcPct val="100000"/>
              </a:lnSpc>
              <a:spcBef>
                <a:spcPts val="1600"/>
              </a:spcBef>
              <a:spcAft>
                <a:spcPts val="0"/>
              </a:spcAft>
              <a:buNone/>
            </a:pPr>
            <a:r>
              <a:rPr lang="en">
                <a:solidFill>
                  <a:schemeClr val="lt1"/>
                </a:solidFill>
              </a:rPr>
              <a:t>He has his visiting customers speak their camera issues into the app. </a:t>
            </a:r>
            <a:endParaRPr>
              <a:solidFill>
                <a:schemeClr val="lt1"/>
              </a:solidFill>
            </a:endParaRPr>
          </a:p>
          <a:p>
            <a:pPr indent="0" lvl="0" marL="0" rtl="0" algn="l">
              <a:lnSpc>
                <a:spcPct val="100000"/>
              </a:lnSpc>
              <a:spcBef>
                <a:spcPts val="1600"/>
              </a:spcBef>
              <a:spcAft>
                <a:spcPts val="1600"/>
              </a:spcAft>
              <a:buNone/>
            </a:pPr>
            <a:r>
              <a:rPr lang="en">
                <a:solidFill>
                  <a:schemeClr val="lt1"/>
                </a:solidFill>
              </a:rPr>
              <a:t>He’s able to give them a friendly,  personalized experience by understanding exactly what they need.</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85" name="Shape 185"/>
        <p:cNvGrpSpPr/>
        <p:nvPr/>
      </p:nvGrpSpPr>
      <p:grpSpPr>
        <a:xfrm>
          <a:off x="0" y="0"/>
          <a:ext cx="0" cy="0"/>
          <a:chOff x="0" y="0"/>
          <a:chExt cx="0" cy="0"/>
        </a:xfrm>
      </p:grpSpPr>
      <p:pic>
        <p:nvPicPr>
          <p:cNvPr descr="Screen Shot 2015-11-19 at 11.48.18 PM.png" id="186" name="Google Shape;186;p30"/>
          <p:cNvPicPr preferRelativeResize="0"/>
          <p:nvPr/>
        </p:nvPicPr>
        <p:blipFill rotWithShape="1">
          <a:blip r:embed="rId3">
            <a:alphaModFix/>
          </a:blip>
          <a:srcRect b="0" l="26321" r="26321" t="0"/>
          <a:stretch/>
        </p:blipFill>
        <p:spPr>
          <a:xfrm>
            <a:off x="0" y="0"/>
            <a:ext cx="4567201" cy="5143499"/>
          </a:xfrm>
          <a:prstGeom prst="rect">
            <a:avLst/>
          </a:prstGeom>
          <a:noFill/>
          <a:ln>
            <a:noFill/>
          </a:ln>
        </p:spPr>
      </p:pic>
      <p:sp>
        <p:nvSpPr>
          <p:cNvPr id="187" name="Google Shape;187;p30"/>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A simple gesture</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Coaches Gary and Glen knew no Spanish.  </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They used Google Translate to invite Alberto to join in</a:t>
            </a:r>
            <a:r>
              <a:rPr lang="en" sz="1800"/>
              <a:t>...</a:t>
            </a:r>
            <a:r>
              <a:rPr lang="en" sz="1800">
                <a:solidFill>
                  <a:srgbClr val="000000"/>
                </a:solidFill>
              </a:rPr>
              <a:t> “Do you want to play?”... “Can you defend the left side?”</a:t>
            </a:r>
            <a:endParaRPr sz="1800">
              <a:solidFill>
                <a:srgbClr val="000000"/>
              </a:solidFill>
            </a:endParaRPr>
          </a:p>
        </p:txBody>
      </p:sp>
      <p:grpSp>
        <p:nvGrpSpPr>
          <p:cNvPr id="188" name="Google Shape;188;p30"/>
          <p:cNvGrpSpPr/>
          <p:nvPr/>
        </p:nvGrpSpPr>
        <p:grpSpPr>
          <a:xfrm>
            <a:off x="134988" y="2464035"/>
            <a:ext cx="2212050" cy="2537076"/>
            <a:chOff x="6803275" y="395363"/>
            <a:chExt cx="2212050" cy="2537076"/>
          </a:xfrm>
        </p:grpSpPr>
        <p:pic>
          <p:nvPicPr>
            <p:cNvPr id="189" name="Google Shape;189;p30"/>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90" name="Google Shape;190;p30"/>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91" name="Google Shape;191;p3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Show how your solution helps the person in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the story reach his or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her goals.</a:t>
              </a:r>
              <a:endParaRPr b="1" sz="1200">
                <a:solidFill>
                  <a:schemeClr val="dk1"/>
                </a:solidFill>
                <a:latin typeface="Raleway"/>
                <a:ea typeface="Raleway"/>
                <a:cs typeface="Raleway"/>
                <a:sym typeface="Raleway"/>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pic>
        <p:nvPicPr>
          <p:cNvPr id="196" name="Google Shape;196;p31"/>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197" name="Google Shape;197;p31"/>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From outsider to star</a:t>
            </a:r>
            <a:endParaRPr sz="4200">
              <a:solidFill>
                <a:schemeClr val="accent5"/>
              </a:solidFill>
            </a:endParaRPr>
          </a:p>
          <a:p>
            <a:pPr indent="0" lvl="0" marL="0" rtl="0" algn="l">
              <a:spcBef>
                <a:spcPts val="1000"/>
              </a:spcBef>
              <a:spcAft>
                <a:spcPts val="0"/>
              </a:spcAft>
              <a:buNone/>
            </a:pPr>
            <a:r>
              <a:rPr b="0" lang="en" sz="2100"/>
              <a:t>Alberto scored 30 goals in 21 games.  He is now being scouted by several professional clubs in the Premier League.  And he’s a favorite of the other boys on the team.</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1000"/>
              </a:spcAft>
              <a:buNone/>
            </a:pPr>
            <a:r>
              <a:rPr b="0" lang="en" sz="1600" u="sng">
                <a:solidFill>
                  <a:schemeClr val="accent5"/>
                </a:solidFill>
                <a:latin typeface="Lato"/>
                <a:ea typeface="Lato"/>
                <a:cs typeface="Lato"/>
                <a:sym typeface="Lato"/>
                <a:hlinkClick r:id="rId4"/>
              </a:rPr>
              <a:t>See a short video on Alberto’s story</a:t>
            </a:r>
            <a:endParaRPr sz="2400" u="sng">
              <a:solidFill>
                <a:schemeClr val="accent5"/>
              </a:solidFill>
            </a:endParaRPr>
          </a:p>
        </p:txBody>
      </p:sp>
      <p:grpSp>
        <p:nvGrpSpPr>
          <p:cNvPr id="198" name="Google Shape;198;p31"/>
          <p:cNvGrpSpPr/>
          <p:nvPr/>
        </p:nvGrpSpPr>
        <p:grpSpPr>
          <a:xfrm>
            <a:off x="6781388" y="2464035"/>
            <a:ext cx="2212050" cy="2537076"/>
            <a:chOff x="6803275" y="395363"/>
            <a:chExt cx="2212050" cy="2537076"/>
          </a:xfrm>
        </p:grpSpPr>
        <p:pic>
          <p:nvPicPr>
            <p:cNvPr id="199" name="Google Shape;199;p31"/>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00" name="Google Shape;200;p31"/>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01" name="Google Shape;201;p3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Stories become more credible when they use concrete details such as the specific complex moves Alberto learned through Translate and his 30 goals in 21 games performance stats.</a:t>
              </a:r>
              <a:endParaRPr b="1">
                <a:solidFill>
                  <a:schemeClr val="dk1"/>
                </a:solidFill>
                <a:latin typeface="Raleway"/>
                <a:ea typeface="Raleway"/>
                <a:cs typeface="Raleway"/>
                <a:sym typeface="Raleway"/>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7"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79" name="Google Shape;79;p1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1. The Team</a:t>
            </a:r>
            <a:endParaRPr b="1" sz="3000">
              <a:solidFill>
                <a:schemeClr val="lt2"/>
              </a:solidFill>
              <a:latin typeface="Raleway"/>
              <a:ea typeface="Raleway"/>
              <a:cs typeface="Raleway"/>
              <a:sym typeface="Raleway"/>
            </a:endParaRPr>
          </a:p>
        </p:txBody>
      </p:sp>
      <p:sp>
        <p:nvSpPr>
          <p:cNvPr id="80" name="Google Shape;80;p14"/>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The team was created by David Kind when he posted a request for members on the Course Module Blackboard pages.</a:t>
            </a:r>
            <a:endParaRPr sz="12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David Kind</a:t>
            </a:r>
            <a:br>
              <a:rPr lang="en" sz="1400">
                <a:latin typeface="Raleway"/>
                <a:ea typeface="Raleway"/>
                <a:cs typeface="Raleway"/>
                <a:sym typeface="Raleway"/>
              </a:rPr>
            </a:br>
            <a:r>
              <a:rPr lang="en" sz="1200">
                <a:latin typeface="Raleway"/>
                <a:ea typeface="Raleway"/>
                <a:cs typeface="Raleway"/>
                <a:sym typeface="Raleway"/>
              </a:rPr>
              <a:t>The originator of the team</a:t>
            </a:r>
            <a:r>
              <a:rPr lang="en" sz="1200">
                <a:solidFill>
                  <a:schemeClr val="dk2"/>
                </a:solidFill>
                <a:latin typeface="Raleway"/>
                <a:ea typeface="Raleway"/>
                <a:cs typeface="Raleway"/>
                <a:sym typeface="Raleway"/>
              </a:rPr>
              <a:t>.</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Dominic Roberts</a:t>
            </a:r>
            <a:br>
              <a:rPr lang="en" sz="1400">
                <a:latin typeface="Raleway"/>
                <a:ea typeface="Raleway"/>
                <a:cs typeface="Raleway"/>
                <a:sym typeface="Raleway"/>
              </a:rPr>
            </a:br>
            <a:r>
              <a:rPr lang="en" sz="1200">
                <a:latin typeface="Raleway"/>
                <a:ea typeface="Raleway"/>
                <a:cs typeface="Raleway"/>
                <a:sym typeface="Raleway"/>
              </a:rPr>
              <a:t>Joined following David’s request for team members due to a shared interest in Evolutionary Algorithms.</a:t>
            </a:r>
            <a:r>
              <a:rPr lang="en" sz="1200">
                <a:solidFill>
                  <a:schemeClr val="dk2"/>
                </a:solidFill>
                <a:latin typeface="Raleway"/>
                <a:ea typeface="Raleway"/>
                <a:cs typeface="Raleway"/>
                <a:sym typeface="Raleway"/>
              </a:rPr>
              <a:t>.</a:t>
            </a:r>
            <a:endParaRPr sz="1200">
              <a:solidFill>
                <a:schemeClr val="dk2"/>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05" name="Shape 205"/>
        <p:cNvGrpSpPr/>
        <p:nvPr/>
      </p:nvGrpSpPr>
      <p:grpSpPr>
        <a:xfrm>
          <a:off x="0" y="0"/>
          <a:ext cx="0" cy="0"/>
          <a:chOff x="0" y="0"/>
          <a:chExt cx="0" cy="0"/>
        </a:xfrm>
      </p:grpSpPr>
      <p:pic>
        <p:nvPicPr>
          <p:cNvPr id="206" name="Google Shape;206;p32"/>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07" name="Google Shape;207;p3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08" name="Google Shape;208;p32"/>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3. Examples</a:t>
            </a:r>
            <a:endParaRPr b="1" sz="3000">
              <a:solidFill>
                <a:schemeClr val="lt2"/>
              </a:solidFill>
              <a:latin typeface="Raleway"/>
              <a:ea typeface="Raleway"/>
              <a:cs typeface="Raleway"/>
              <a:sym typeface="Raleway"/>
            </a:endParaRPr>
          </a:p>
        </p:txBody>
      </p:sp>
      <p:sp>
        <p:nvSpPr>
          <p:cNvPr id="209" name="Google Shape;209;p32"/>
          <p:cNvSpPr txBox="1"/>
          <p:nvPr>
            <p:ph idx="4294967295" type="body"/>
          </p:nvPr>
        </p:nvSpPr>
        <p:spPr>
          <a:xfrm>
            <a:off x="2855550" y="13774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People need to understand how rare or frequent your examples are. </a:t>
            </a:r>
            <a:endParaRPr sz="1200">
              <a:latin typeface="Raleway"/>
              <a:ea typeface="Raleway"/>
              <a:cs typeface="Raleway"/>
              <a:sym typeface="Raleway"/>
            </a:endParaRPr>
          </a:p>
          <a:p>
            <a:pPr indent="0" lvl="0" marL="0" rtl="0" algn="l">
              <a:spcBef>
                <a:spcPts val="1600"/>
              </a:spcBef>
              <a:spcAft>
                <a:spcPts val="0"/>
              </a:spcAft>
              <a:buNone/>
            </a:pPr>
            <a:r>
              <a:rPr lang="en" sz="1200">
                <a:latin typeface="Raleway"/>
                <a:ea typeface="Raleway"/>
                <a:cs typeface="Raleway"/>
                <a:sym typeface="Raleway"/>
              </a:rPr>
              <a:t>Pick 1 or 2 statistics and make them as concrete as possible. Stats are generally not sticky, but here are a few tactics: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Relate</a:t>
            </a:r>
            <a:br>
              <a:rPr lang="en" sz="1400">
                <a:latin typeface="Raleway"/>
                <a:ea typeface="Raleway"/>
                <a:cs typeface="Raleway"/>
                <a:sym typeface="Raleway"/>
              </a:rPr>
            </a:br>
            <a:r>
              <a:rPr lang="en" sz="1200">
                <a:latin typeface="Raleway"/>
                <a:ea typeface="Raleway"/>
                <a:cs typeface="Raleway"/>
                <a:sym typeface="Raleway"/>
              </a:rPr>
              <a:t>Deliver data within the context of a story you’ve already told</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Compare</a:t>
            </a:r>
            <a:br>
              <a:rPr lang="en" sz="1400">
                <a:latin typeface="Raleway"/>
                <a:ea typeface="Raleway"/>
                <a:cs typeface="Raleway"/>
                <a:sym typeface="Raleway"/>
              </a:rPr>
            </a:br>
            <a:r>
              <a:rPr lang="en" sz="1200">
                <a:latin typeface="Raleway"/>
                <a:ea typeface="Raleway"/>
                <a:cs typeface="Raleway"/>
                <a:sym typeface="Raleway"/>
              </a:rPr>
              <a:t>Make big numbers digestible by putting them in the context of something familiar</a:t>
            </a:r>
            <a:endParaRPr sz="1200">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It’s no surprise Marcos uses Google Translate in his shop regularly.</a:t>
            </a:r>
            <a:endParaRPr b="0" sz="2300"/>
          </a:p>
          <a:p>
            <a:pPr indent="0" lvl="0" marL="0" rtl="0" algn="l">
              <a:spcBef>
                <a:spcPts val="1600"/>
              </a:spcBef>
              <a:spcAft>
                <a:spcPts val="1000"/>
              </a:spcAft>
              <a:buNone/>
            </a:pPr>
            <a:r>
              <a:rPr lang="en"/>
              <a:t>There are </a:t>
            </a:r>
            <a:r>
              <a:rPr lang="en">
                <a:solidFill>
                  <a:schemeClr val="accent5"/>
                </a:solidFill>
              </a:rPr>
              <a:t>23 officially</a:t>
            </a:r>
            <a:r>
              <a:rPr lang="en">
                <a:solidFill>
                  <a:schemeClr val="dk1"/>
                </a:solidFill>
              </a:rPr>
              <a:t> </a:t>
            </a:r>
            <a:r>
              <a:rPr lang="en">
                <a:solidFill>
                  <a:schemeClr val="accent5"/>
                </a:solidFill>
              </a:rPr>
              <a:t>recognized languages</a:t>
            </a:r>
            <a:r>
              <a:rPr lang="en"/>
              <a:t> in the EU.</a:t>
            </a:r>
            <a:endParaRPr/>
          </a:p>
        </p:txBody>
      </p:sp>
      <p:sp>
        <p:nvSpPr>
          <p:cNvPr id="215" name="Google Shape;215;p33"/>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Lato"/>
                <a:ea typeface="Lato"/>
                <a:cs typeface="Lato"/>
                <a:sym typeface="Lato"/>
              </a:rPr>
              <a:t>Source: </a:t>
            </a:r>
            <a:r>
              <a:rPr lang="en" sz="1200" u="sng">
                <a:solidFill>
                  <a:schemeClr val="accent5"/>
                </a:solidFill>
                <a:latin typeface="Lato"/>
                <a:ea typeface="Lato"/>
                <a:cs typeface="Lato"/>
                <a:sym typeface="Lato"/>
                <a:hlinkClick r:id="rId3"/>
              </a:rPr>
              <a:t>theguardian.com</a:t>
            </a:r>
            <a:endParaRPr sz="1200">
              <a:solidFill>
                <a:schemeClr val="accent5"/>
              </a:solidFill>
              <a:latin typeface="Lato"/>
              <a:ea typeface="Lato"/>
              <a:cs typeface="Lato"/>
              <a:sym typeface="Lato"/>
            </a:endParaRPr>
          </a:p>
        </p:txBody>
      </p:sp>
      <p:grpSp>
        <p:nvGrpSpPr>
          <p:cNvPr id="216" name="Google Shape;216;p33"/>
          <p:cNvGrpSpPr/>
          <p:nvPr/>
        </p:nvGrpSpPr>
        <p:grpSpPr>
          <a:xfrm>
            <a:off x="6781388" y="2464035"/>
            <a:ext cx="2212050" cy="2537076"/>
            <a:chOff x="6803275" y="395363"/>
            <a:chExt cx="2212050" cy="2537076"/>
          </a:xfrm>
        </p:grpSpPr>
        <p:pic>
          <p:nvPicPr>
            <p:cNvPr id="217" name="Google Shape;217;p33"/>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218" name="Google Shape;218;p33"/>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219" name="Google Shape;219;p33"/>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Don’t let data stand alone. Always relate it back to a story you’ve already told, in this case, Marco’s shop.</a:t>
              </a:r>
              <a:endParaRPr b="1">
                <a:solidFill>
                  <a:schemeClr val="dk1"/>
                </a:solidFill>
                <a:latin typeface="Raleway"/>
                <a:ea typeface="Raleway"/>
                <a:cs typeface="Raleway"/>
                <a:sym typeface="Raleway"/>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4"/>
          <p:cNvSpPr txBox="1"/>
          <p:nvPr>
            <p:ph type="title"/>
          </p:nvPr>
        </p:nvSpPr>
        <p:spPr>
          <a:xfrm>
            <a:off x="265500" y="754200"/>
            <a:ext cx="4045200" cy="363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800">
                <a:solidFill>
                  <a:schemeClr val="lt2"/>
                </a:solidFill>
              </a:rPr>
              <a:t>More than 50 million Americans travelled abroad in 2015</a:t>
            </a:r>
            <a:endParaRPr b="0"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2500">
                <a:solidFill>
                  <a:schemeClr val="lt2"/>
                </a:solidFill>
              </a:rPr>
              <a:t>THAT’S MORE THAN THE</a:t>
            </a:r>
            <a:r>
              <a:rPr lang="en" sz="2100">
                <a:solidFill>
                  <a:schemeClr val="lt2"/>
                </a:solidFill>
              </a:rPr>
              <a:t> </a:t>
            </a:r>
            <a:r>
              <a:rPr lang="en" sz="3800">
                <a:solidFill>
                  <a:schemeClr val="lt2"/>
                </a:solidFill>
              </a:rPr>
              <a:t>POPULATION OF </a:t>
            </a:r>
            <a:endParaRPr sz="3800">
              <a:solidFill>
                <a:schemeClr val="lt2"/>
              </a:solidFill>
            </a:endParaRPr>
          </a:p>
          <a:p>
            <a:pPr indent="0" lvl="0" marL="0" rtl="0" algn="l">
              <a:spcBef>
                <a:spcPts val="0"/>
              </a:spcBef>
              <a:spcAft>
                <a:spcPts val="0"/>
              </a:spcAft>
              <a:buNone/>
            </a:pPr>
            <a:r>
              <a:rPr lang="en"/>
              <a:t>CALIFORNIA</a:t>
            </a:r>
            <a:r>
              <a:rPr lang="en">
                <a:solidFill>
                  <a:schemeClr val="lt2"/>
                </a:solidFill>
              </a:rPr>
              <a:t> AND</a:t>
            </a:r>
            <a:r>
              <a:rPr lang="en" sz="2500">
                <a:solidFill>
                  <a:schemeClr val="lt2"/>
                </a:solidFill>
              </a:rPr>
              <a:t> </a:t>
            </a:r>
            <a:br>
              <a:rPr lang="en" sz="2500">
                <a:solidFill>
                  <a:schemeClr val="lt2"/>
                </a:solidFill>
              </a:rPr>
            </a:br>
            <a:r>
              <a:rPr lang="en" sz="3400"/>
              <a:t>TEXAS</a:t>
            </a:r>
            <a:r>
              <a:rPr lang="en" sz="3400">
                <a:solidFill>
                  <a:schemeClr val="lt2"/>
                </a:solidFill>
              </a:rPr>
              <a:t> COMBINED</a:t>
            </a:r>
            <a:endParaRPr sz="3400">
              <a:solidFill>
                <a:schemeClr val="lt2"/>
              </a:solidFill>
            </a:endParaRPr>
          </a:p>
        </p:txBody>
      </p:sp>
      <p:pic>
        <p:nvPicPr>
          <p:cNvPr id="225" name="Google Shape;225;p34"/>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226" name="Google Shape;226;p34"/>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227" name="Google Shape;227;p34"/>
          <p:cNvGrpSpPr/>
          <p:nvPr/>
        </p:nvGrpSpPr>
        <p:grpSpPr>
          <a:xfrm>
            <a:off x="6781388" y="2464035"/>
            <a:ext cx="2212050" cy="2537076"/>
            <a:chOff x="6803275" y="395363"/>
            <a:chExt cx="2212050" cy="2537076"/>
          </a:xfrm>
        </p:grpSpPr>
        <p:pic>
          <p:nvPicPr>
            <p:cNvPr id="228" name="Google Shape;228;p34"/>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29" name="Google Shape;229;p34"/>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30" name="Google Shape;230;p34"/>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When a number is too large or too small to easily comprehend, clarify it with a comparison to something familiar.</a:t>
              </a:r>
              <a:endParaRPr b="1">
                <a:solidFill>
                  <a:schemeClr val="dk1"/>
                </a:solidFill>
                <a:latin typeface="Raleway"/>
                <a:ea typeface="Raleway"/>
                <a:cs typeface="Raleway"/>
                <a:sym typeface="Raleway"/>
              </a:endParaRPr>
            </a:p>
          </p:txBody>
        </p:sp>
      </p:grpSp>
      <p:sp>
        <p:nvSpPr>
          <p:cNvPr id="231" name="Google Shape;231;p34"/>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Source: </a:t>
            </a:r>
            <a:r>
              <a:rPr lang="en" sz="1200" u="sng">
                <a:solidFill>
                  <a:schemeClr val="dk1"/>
                </a:solidFill>
                <a:latin typeface="Lato"/>
                <a:ea typeface="Lato"/>
                <a:cs typeface="Lato"/>
                <a:sym typeface="Lato"/>
                <a:hlinkClick r:id="rId7"/>
              </a:rPr>
              <a:t>travel.trade.gov</a:t>
            </a:r>
            <a:endParaRPr sz="1200">
              <a:solidFill>
                <a:schemeClr val="dk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35" name="Shape 235"/>
        <p:cNvGrpSpPr/>
        <p:nvPr/>
      </p:nvGrpSpPr>
      <p:grpSpPr>
        <a:xfrm>
          <a:off x="0" y="0"/>
          <a:ext cx="0" cy="0"/>
          <a:chOff x="0" y="0"/>
          <a:chExt cx="0" cy="0"/>
        </a:xfrm>
      </p:grpSpPr>
      <p:pic>
        <p:nvPicPr>
          <p:cNvPr id="236" name="Google Shape;236;p3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37" name="Google Shape;237;p3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38" name="Google Shape;238;p3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4. Closing</a:t>
            </a:r>
            <a:endParaRPr b="1" sz="3000">
              <a:solidFill>
                <a:schemeClr val="lt2"/>
              </a:solidFill>
              <a:latin typeface="Raleway"/>
              <a:ea typeface="Raleway"/>
              <a:cs typeface="Raleway"/>
              <a:sym typeface="Raleway"/>
            </a:endParaRPr>
          </a:p>
        </p:txBody>
      </p:sp>
      <p:sp>
        <p:nvSpPr>
          <p:cNvPr id="239" name="Google Shape;239;p35"/>
          <p:cNvSpPr txBox="1"/>
          <p:nvPr>
            <p:ph idx="4294967295" type="body"/>
          </p:nvPr>
        </p:nvSpPr>
        <p:spPr>
          <a:xfrm>
            <a:off x="2855550" y="13774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Build confidence around your product or idea by including at least one of the these slides:</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Milestones</a:t>
            </a:r>
            <a:br>
              <a:rPr lang="en" sz="1200">
                <a:latin typeface="Raleway"/>
                <a:ea typeface="Raleway"/>
                <a:cs typeface="Raleway"/>
                <a:sym typeface="Raleway"/>
              </a:rPr>
            </a:br>
            <a:r>
              <a:rPr lang="en" sz="1200">
                <a:latin typeface="Raleway"/>
                <a:ea typeface="Raleway"/>
                <a:cs typeface="Raleway"/>
                <a:sym typeface="Raleway"/>
              </a:rPr>
              <a:t>What has been accomplished and what might be left to tackle?</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Testimonials</a:t>
            </a:r>
            <a:br>
              <a:rPr lang="en" sz="1200">
                <a:latin typeface="Raleway"/>
                <a:ea typeface="Raleway"/>
                <a:cs typeface="Raleway"/>
                <a:sym typeface="Raleway"/>
              </a:rPr>
            </a:br>
            <a:r>
              <a:rPr lang="en" sz="1200">
                <a:latin typeface="Raleway"/>
                <a:ea typeface="Raleway"/>
                <a:cs typeface="Raleway"/>
                <a:sym typeface="Raleway"/>
              </a:rPr>
              <a:t>Who supports your idea (or doesn’t)?</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b="1" lang="en" sz="1400">
                <a:solidFill>
                  <a:schemeClr val="dk1"/>
                </a:solidFill>
                <a:latin typeface="Raleway"/>
                <a:ea typeface="Raleway"/>
                <a:cs typeface="Raleway"/>
                <a:sym typeface="Raleway"/>
              </a:rPr>
              <a:t>What’s next?</a:t>
            </a:r>
            <a:br>
              <a:rPr lang="en" sz="1200">
                <a:latin typeface="Raleway"/>
                <a:ea typeface="Raleway"/>
                <a:cs typeface="Raleway"/>
                <a:sym typeface="Raleway"/>
              </a:rPr>
            </a:br>
            <a:r>
              <a:rPr lang="en" sz="1200">
                <a:latin typeface="Raleway"/>
                <a:ea typeface="Raleway"/>
                <a:cs typeface="Raleway"/>
                <a:sym typeface="Raleway"/>
              </a:rPr>
              <a:t>How can the audience get involved or find out more?</a:t>
            </a:r>
            <a:endParaRPr sz="1200">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Milestones</a:t>
            </a:r>
            <a:endParaRPr>
              <a:solidFill>
                <a:schemeClr val="lt2"/>
              </a:solidFill>
            </a:endParaRPr>
          </a:p>
        </p:txBody>
      </p:sp>
      <p:graphicFrame>
        <p:nvGraphicFramePr>
          <p:cNvPr id="245" name="Google Shape;245;p36"/>
          <p:cNvGraphicFramePr/>
          <p:nvPr/>
        </p:nvGraphicFramePr>
        <p:xfrm>
          <a:off x="323100" y="2393975"/>
          <a:ext cx="3000000" cy="3000000"/>
        </p:xfrm>
        <a:graphic>
          <a:graphicData uri="http://schemas.openxmlformats.org/drawingml/2006/table">
            <a:tbl>
              <a:tblPr>
                <a:noFill/>
                <a:tableStyleId>{0B147586-F36B-4634-AAED-EBBB6540E576}</a:tableStyleId>
              </a:tblPr>
              <a:tblGrid>
                <a:gridCol w="710225"/>
                <a:gridCol w="710225"/>
                <a:gridCol w="710225"/>
                <a:gridCol w="382850"/>
                <a:gridCol w="1037600"/>
                <a:gridCol w="710225"/>
                <a:gridCol w="710225"/>
                <a:gridCol w="710225"/>
                <a:gridCol w="710225"/>
                <a:gridCol w="710225"/>
                <a:gridCol w="710225"/>
                <a:gridCol w="710225"/>
              </a:tblGrid>
              <a:tr h="719125">
                <a:tc gridSpan="4">
                  <a:txBody>
                    <a:bodyPr>
                      <a:noAutofit/>
                    </a:bodyPr>
                    <a:lstStyle/>
                    <a:p>
                      <a:pPr indent="0" lvl="0" marL="0" rtl="0" algn="ctr">
                        <a:spcBef>
                          <a:spcPts val="0"/>
                        </a:spcBef>
                        <a:spcAft>
                          <a:spcPts val="0"/>
                        </a:spcAft>
                        <a:buNone/>
                      </a:pPr>
                      <a:r>
                        <a:rPr lang="en" sz="1800">
                          <a:solidFill>
                            <a:srgbClr val="FFFFFF"/>
                          </a:solidFill>
                        </a:rPr>
                        <a:t>2014</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hMerge="1"/>
                <a:tc hMerge="1"/>
                <a:tc hMerge="1"/>
                <a:tc gridSpan="8">
                  <a:txBody>
                    <a:bodyPr>
                      <a:noAutofit/>
                    </a:bodyPr>
                    <a:lstStyle/>
                    <a:p>
                      <a:pPr indent="0" lvl="0" marL="0" rtl="0" algn="ctr">
                        <a:spcBef>
                          <a:spcPts val="0"/>
                        </a:spcBef>
                        <a:spcAft>
                          <a:spcPts val="0"/>
                        </a:spcAft>
                        <a:buNone/>
                      </a:pPr>
                      <a:r>
                        <a:rPr lang="en" sz="1800">
                          <a:solidFill>
                            <a:srgbClr val="FFFFFF"/>
                          </a:solidFill>
                        </a:rPr>
                        <a:t>2015</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hMerge="1"/>
                <a:tc hMerge="1"/>
                <a:tc hMerge="1"/>
                <a:tc hMerge="1"/>
                <a:tc hMerge="1"/>
                <a:tc hMerge="1"/>
                <a:tc hMerge="1"/>
              </a:tr>
            </a:tbl>
          </a:graphicData>
        </a:graphic>
      </p:graphicFrame>
      <p:cxnSp>
        <p:nvCxnSpPr>
          <p:cNvPr id="246" name="Google Shape;246;p36"/>
          <p:cNvCxnSpPr/>
          <p:nvPr/>
        </p:nvCxnSpPr>
        <p:spPr>
          <a:xfrm rot="10800000">
            <a:off x="569975" y="1439375"/>
            <a:ext cx="0" cy="954600"/>
          </a:xfrm>
          <a:prstGeom prst="straightConnector1">
            <a:avLst/>
          </a:prstGeom>
          <a:noFill/>
          <a:ln cap="flat" cmpd="sng" w="9525">
            <a:solidFill>
              <a:schemeClr val="dk2"/>
            </a:solidFill>
            <a:prstDash val="solid"/>
            <a:round/>
            <a:headEnd len="med" w="med" type="none"/>
            <a:tailEnd len="med" w="med" type="oval"/>
          </a:ln>
        </p:spPr>
      </p:cxnSp>
      <p:sp>
        <p:nvSpPr>
          <p:cNvPr id="247" name="Google Shape;247;p36"/>
          <p:cNvSpPr txBox="1"/>
          <p:nvPr>
            <p:ph type="title"/>
          </p:nvPr>
        </p:nvSpPr>
        <p:spPr>
          <a:xfrm>
            <a:off x="646175" y="1235062"/>
            <a:ext cx="2315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2014</a:t>
            </a:r>
            <a:endParaRPr b="1" sz="1800">
              <a:solidFill>
                <a:schemeClr val="dk1"/>
              </a:solidFill>
            </a:endParaRPr>
          </a:p>
        </p:txBody>
      </p:sp>
      <p:sp>
        <p:nvSpPr>
          <p:cNvPr id="248" name="Google Shape;248;p36"/>
          <p:cNvSpPr txBox="1"/>
          <p:nvPr>
            <p:ph idx="4294967295" type="body"/>
          </p:nvPr>
        </p:nvSpPr>
        <p:spPr>
          <a:xfrm>
            <a:off x="646175" y="1560476"/>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t>Translate web pages with Chrome extension</a:t>
            </a:r>
            <a:endParaRPr sz="1400"/>
          </a:p>
          <a:p>
            <a:pPr indent="0" lvl="0" marL="0" rtl="0" algn="l">
              <a:spcBef>
                <a:spcPts val="1600"/>
              </a:spcBef>
              <a:spcAft>
                <a:spcPts val="1600"/>
              </a:spcAft>
              <a:buNone/>
            </a:pPr>
            <a:r>
              <a:t/>
            </a:r>
            <a:endParaRPr sz="1400"/>
          </a:p>
        </p:txBody>
      </p:sp>
      <p:sp>
        <p:nvSpPr>
          <p:cNvPr id="249" name="Google Shape;249;p36"/>
          <p:cNvSpPr txBox="1"/>
          <p:nvPr>
            <p:ph type="title"/>
          </p:nvPr>
        </p:nvSpPr>
        <p:spPr>
          <a:xfrm>
            <a:off x="3251009" y="3668337"/>
            <a:ext cx="2315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August 2015</a:t>
            </a:r>
            <a:endParaRPr b="1" sz="1800">
              <a:solidFill>
                <a:schemeClr val="dk1"/>
              </a:solidFill>
            </a:endParaRPr>
          </a:p>
        </p:txBody>
      </p:sp>
      <p:sp>
        <p:nvSpPr>
          <p:cNvPr id="250" name="Google Shape;250;p36"/>
          <p:cNvSpPr txBox="1"/>
          <p:nvPr>
            <p:ph idx="4294967295" type="body"/>
          </p:nvPr>
        </p:nvSpPr>
        <p:spPr>
          <a:xfrm>
            <a:off x="3251009" y="3993750"/>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conversations through your Android watch</a:t>
            </a:r>
            <a:endParaRPr sz="1400"/>
          </a:p>
        </p:txBody>
      </p:sp>
      <p:sp>
        <p:nvSpPr>
          <p:cNvPr id="251" name="Google Shape;251;p36"/>
          <p:cNvSpPr txBox="1"/>
          <p:nvPr>
            <p:ph type="title"/>
          </p:nvPr>
        </p:nvSpPr>
        <p:spPr>
          <a:xfrm>
            <a:off x="5091057" y="1235062"/>
            <a:ext cx="23532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2015</a:t>
            </a:r>
            <a:endParaRPr b="1" sz="1800">
              <a:solidFill>
                <a:schemeClr val="dk1"/>
              </a:solidFill>
            </a:endParaRPr>
          </a:p>
        </p:txBody>
      </p:sp>
      <p:sp>
        <p:nvSpPr>
          <p:cNvPr id="252" name="Google Shape;252;p36"/>
          <p:cNvSpPr txBox="1"/>
          <p:nvPr>
            <p:ph idx="4294967295" type="body"/>
          </p:nvPr>
        </p:nvSpPr>
        <p:spPr>
          <a:xfrm>
            <a:off x="5091049" y="1560476"/>
            <a:ext cx="2353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text within an app</a:t>
            </a:r>
            <a:endParaRPr sz="1400"/>
          </a:p>
        </p:txBody>
      </p:sp>
      <p:sp>
        <p:nvSpPr>
          <p:cNvPr id="253" name="Google Shape;253;p36"/>
          <p:cNvSpPr txBox="1"/>
          <p:nvPr>
            <p:ph type="title"/>
          </p:nvPr>
        </p:nvSpPr>
        <p:spPr>
          <a:xfrm>
            <a:off x="6245122" y="3668337"/>
            <a:ext cx="23532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November 2015</a:t>
            </a:r>
            <a:endParaRPr b="1" sz="1800">
              <a:solidFill>
                <a:schemeClr val="dk1"/>
              </a:solidFill>
            </a:endParaRPr>
          </a:p>
        </p:txBody>
      </p:sp>
      <p:sp>
        <p:nvSpPr>
          <p:cNvPr id="254" name="Google Shape;254;p36"/>
          <p:cNvSpPr txBox="1"/>
          <p:nvPr>
            <p:ph idx="4294967295" type="body"/>
          </p:nvPr>
        </p:nvSpPr>
        <p:spPr>
          <a:xfrm>
            <a:off x="6245125" y="3993750"/>
            <a:ext cx="2353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written text from English or German to Arabic with the click of a camera</a:t>
            </a:r>
            <a:endParaRPr sz="1400"/>
          </a:p>
        </p:txBody>
      </p:sp>
      <p:cxnSp>
        <p:nvCxnSpPr>
          <p:cNvPr id="255" name="Google Shape;255;p36"/>
          <p:cNvCxnSpPr/>
          <p:nvPr/>
        </p:nvCxnSpPr>
        <p:spPr>
          <a:xfrm>
            <a:off x="3174800" y="3113100"/>
            <a:ext cx="0" cy="828000"/>
          </a:xfrm>
          <a:prstGeom prst="straightConnector1">
            <a:avLst/>
          </a:prstGeom>
          <a:noFill/>
          <a:ln cap="flat" cmpd="sng" w="9525">
            <a:solidFill>
              <a:schemeClr val="dk2"/>
            </a:solidFill>
            <a:prstDash val="solid"/>
            <a:round/>
            <a:headEnd len="med" w="med" type="none"/>
            <a:tailEnd len="med" w="med" type="oval"/>
          </a:ln>
        </p:spPr>
      </p:cxnSp>
      <p:cxnSp>
        <p:nvCxnSpPr>
          <p:cNvPr id="256" name="Google Shape;256;p36"/>
          <p:cNvCxnSpPr/>
          <p:nvPr/>
        </p:nvCxnSpPr>
        <p:spPr>
          <a:xfrm rot="10800000">
            <a:off x="4997750" y="1439375"/>
            <a:ext cx="0" cy="954600"/>
          </a:xfrm>
          <a:prstGeom prst="straightConnector1">
            <a:avLst/>
          </a:prstGeom>
          <a:noFill/>
          <a:ln cap="flat" cmpd="sng" w="9525">
            <a:solidFill>
              <a:schemeClr val="dk2"/>
            </a:solidFill>
            <a:prstDash val="solid"/>
            <a:round/>
            <a:headEnd len="med" w="med" type="none"/>
            <a:tailEnd len="med" w="med" type="oval"/>
          </a:ln>
        </p:spPr>
      </p:cxnSp>
      <p:cxnSp>
        <p:nvCxnSpPr>
          <p:cNvPr id="257" name="Google Shape;257;p36"/>
          <p:cNvCxnSpPr/>
          <p:nvPr/>
        </p:nvCxnSpPr>
        <p:spPr>
          <a:xfrm>
            <a:off x="6168925" y="3113100"/>
            <a:ext cx="0" cy="828000"/>
          </a:xfrm>
          <a:prstGeom prst="straightConnector1">
            <a:avLst/>
          </a:prstGeom>
          <a:noFill/>
          <a:ln cap="flat" cmpd="sng" w="9525">
            <a:solidFill>
              <a:schemeClr val="dk2"/>
            </a:solidFill>
            <a:prstDash val="solid"/>
            <a:round/>
            <a:headEnd len="med" w="med" type="none"/>
            <a:tailEnd len="med" w="med" type="oval"/>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7"/>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are saying</a:t>
            </a:r>
            <a:endParaRPr/>
          </a:p>
        </p:txBody>
      </p:sp>
      <p:sp>
        <p:nvSpPr>
          <p:cNvPr id="263" name="Google Shape;263;p37"/>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7"/>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7"/>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7"/>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Translate has officially inspired me to learn French </a:t>
            </a:r>
            <a:endParaRPr sz="2100">
              <a:solidFill>
                <a:schemeClr val="lt1"/>
              </a:solidFill>
            </a:endParaRPr>
          </a:p>
          <a:p>
            <a:pPr indent="0" lvl="0" marL="0" rtl="0" algn="l">
              <a:spcBef>
                <a:spcPts val="1200"/>
              </a:spcBef>
              <a:spcAft>
                <a:spcPts val="1200"/>
              </a:spcAft>
              <a:buNone/>
            </a:pPr>
            <a:r>
              <a:rPr b="0" lang="en" sz="1400"/>
              <a:t>Abby Author</a:t>
            </a:r>
            <a:r>
              <a:rPr b="0" lang="en" sz="1400">
                <a:solidFill>
                  <a:schemeClr val="lt1"/>
                </a:solidFill>
              </a:rPr>
              <a:t>, NYC</a:t>
            </a:r>
            <a:endParaRPr b="0" sz="1400">
              <a:solidFill>
                <a:schemeClr val="lt1"/>
              </a:solidFill>
            </a:endParaRPr>
          </a:p>
        </p:txBody>
      </p:sp>
      <p:sp>
        <p:nvSpPr>
          <p:cNvPr id="267" name="Google Shape;267;p37"/>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With this app, I’m confident to plan a trip to rural Vietnam</a:t>
            </a:r>
            <a:endParaRPr sz="2100">
              <a:solidFill>
                <a:schemeClr val="lt1"/>
              </a:solidFill>
            </a:endParaRPr>
          </a:p>
          <a:p>
            <a:pPr indent="0" lvl="0" marL="0" rtl="0" algn="l">
              <a:spcBef>
                <a:spcPts val="1200"/>
              </a:spcBef>
              <a:spcAft>
                <a:spcPts val="1200"/>
              </a:spcAft>
              <a:buNone/>
            </a:pPr>
            <a:r>
              <a:rPr b="0" lang="en" sz="1400"/>
              <a:t>Wendy Writer</a:t>
            </a:r>
            <a:r>
              <a:rPr b="0" lang="en" sz="1400">
                <a:solidFill>
                  <a:schemeClr val="lt1"/>
                </a:solidFill>
              </a:rPr>
              <a:t>, CA</a:t>
            </a:r>
            <a:endParaRPr sz="1400">
              <a:solidFill>
                <a:schemeClr val="lt1"/>
              </a:solidFill>
            </a:endParaRPr>
          </a:p>
        </p:txBody>
      </p:sp>
      <p:sp>
        <p:nvSpPr>
          <p:cNvPr id="268" name="Google Shape;268;p37"/>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Visual translation feels like magic</a:t>
            </a:r>
            <a:endParaRPr sz="2100">
              <a:solidFill>
                <a:schemeClr val="lt1"/>
              </a:solidFill>
            </a:endParaRPr>
          </a:p>
          <a:p>
            <a:pPr indent="0" lvl="0" marL="0" rtl="0" algn="l">
              <a:spcBef>
                <a:spcPts val="1200"/>
              </a:spcBef>
              <a:spcAft>
                <a:spcPts val="1200"/>
              </a:spcAft>
              <a:buNone/>
            </a:pPr>
            <a:r>
              <a:rPr b="0" lang="en" sz="1400"/>
              <a:t>Ronny Reader</a:t>
            </a:r>
            <a:r>
              <a:rPr b="0" lang="en" sz="1400">
                <a:solidFill>
                  <a:schemeClr val="lt1"/>
                </a:solidFill>
              </a:rPr>
              <a:t>, NYC</a:t>
            </a:r>
            <a:endParaRPr b="0" sz="1400">
              <a:solidFill>
                <a:schemeClr val="lt1"/>
              </a:solidFill>
            </a:endParaRPr>
          </a:p>
        </p:txBody>
      </p:sp>
      <p:sp>
        <p:nvSpPr>
          <p:cNvPr id="269" name="Google Shape;269;p37"/>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1"/>
                </a:solidFill>
                <a:latin typeface="Lato"/>
                <a:ea typeface="Lato"/>
                <a:cs typeface="Lato"/>
                <a:sym typeface="Lato"/>
              </a:rPr>
              <a:t>Quotes for illustration purposes only</a:t>
            </a:r>
            <a:endParaRPr i="1" sz="1200">
              <a:solidFill>
                <a:schemeClr val="accent5"/>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pic>
        <p:nvPicPr>
          <p:cNvPr id="274" name="Google Shape;274;p38"/>
          <p:cNvPicPr preferRelativeResize="0"/>
          <p:nvPr/>
        </p:nvPicPr>
        <p:blipFill rotWithShape="1">
          <a:blip r:embed="rId3">
            <a:alphaModFix/>
          </a:blip>
          <a:srcRect b="14093" l="2132" r="6751" t="6554"/>
          <a:stretch/>
        </p:blipFill>
        <p:spPr>
          <a:xfrm>
            <a:off x="0" y="0"/>
            <a:ext cx="9144001" cy="5143500"/>
          </a:xfrm>
          <a:prstGeom prst="rect">
            <a:avLst/>
          </a:prstGeom>
          <a:noFill/>
          <a:ln>
            <a:noFill/>
          </a:ln>
        </p:spPr>
      </p:pic>
      <p:sp>
        <p:nvSpPr>
          <p:cNvPr id="275" name="Google Shape;275;p38"/>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 a 2nd language? </a:t>
            </a:r>
            <a:br>
              <a:rPr lang="en"/>
            </a:br>
            <a:r>
              <a:rPr lang="en"/>
              <a:t>Make Google Translate  even better by joining </a:t>
            </a:r>
            <a:br>
              <a:rPr lang="en"/>
            </a:br>
            <a:r>
              <a:rPr lang="en"/>
              <a:t>the </a:t>
            </a:r>
            <a:r>
              <a:rPr lang="en">
                <a:solidFill>
                  <a:schemeClr val="accent5"/>
                </a:solidFill>
                <a:uFill>
                  <a:noFill/>
                </a:uFill>
                <a:hlinkClick r:id="rId4"/>
              </a:rPr>
              <a:t>community</a:t>
            </a:r>
            <a:r>
              <a:rPr lang="en"/>
              <a:t>.</a:t>
            </a:r>
            <a:endParaRPr/>
          </a:p>
        </p:txBody>
      </p:sp>
      <p:grpSp>
        <p:nvGrpSpPr>
          <p:cNvPr id="276" name="Google Shape;276;p38"/>
          <p:cNvGrpSpPr/>
          <p:nvPr/>
        </p:nvGrpSpPr>
        <p:grpSpPr>
          <a:xfrm>
            <a:off x="6781388" y="2464029"/>
            <a:ext cx="2212050" cy="2537076"/>
            <a:chOff x="6803275" y="395363"/>
            <a:chExt cx="2212050" cy="2537076"/>
          </a:xfrm>
        </p:grpSpPr>
        <p:pic>
          <p:nvPicPr>
            <p:cNvPr id="277" name="Google Shape;277;p38"/>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78" name="Google Shape;278;p38"/>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79" name="Google Shape;279;p3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Inspire your audience to act on the information they just learned.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Depending on your idea, this can be anything from downloading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app to joining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organization.</a:t>
              </a:r>
              <a:endParaRPr b="1">
                <a:solidFill>
                  <a:schemeClr val="dk1"/>
                </a:solidFill>
                <a:latin typeface="Raleway"/>
                <a:ea typeface="Raleway"/>
                <a:cs typeface="Raleway"/>
                <a:sym typeface="Raleway"/>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83" name="Shape 283"/>
        <p:cNvGrpSpPr/>
        <p:nvPr/>
      </p:nvGrpSpPr>
      <p:grpSpPr>
        <a:xfrm>
          <a:off x="0" y="0"/>
          <a:ext cx="0" cy="0"/>
          <a:chOff x="0" y="0"/>
          <a:chExt cx="0" cy="0"/>
        </a:xfrm>
      </p:grpSpPr>
      <p:pic>
        <p:nvPicPr>
          <p:cNvPr id="284" name="Google Shape;284;p3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85" name="Google Shape;285;p39"/>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86" name="Google Shape;286;p39"/>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Good luck!</a:t>
            </a:r>
            <a:endParaRPr b="1" sz="3000">
              <a:solidFill>
                <a:schemeClr val="lt2"/>
              </a:solidFill>
              <a:latin typeface="Raleway"/>
              <a:ea typeface="Raleway"/>
              <a:cs typeface="Raleway"/>
              <a:sym typeface="Raleway"/>
            </a:endParaRPr>
          </a:p>
        </p:txBody>
      </p:sp>
      <p:sp>
        <p:nvSpPr>
          <p:cNvPr id="287" name="Google Shape;287;p39"/>
          <p:cNvSpPr txBox="1"/>
          <p:nvPr>
            <p:ph idx="4294967295" type="body"/>
          </p:nvPr>
        </p:nvSpPr>
        <p:spPr>
          <a:xfrm>
            <a:off x="2855550" y="1377478"/>
            <a:ext cx="3432900" cy="16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We hope you’ll use these tips to go out and deliver a memorable pitch for your product </a:t>
            </a:r>
            <a:br>
              <a:rPr lang="en" sz="1200">
                <a:latin typeface="Raleway"/>
                <a:ea typeface="Raleway"/>
                <a:cs typeface="Raleway"/>
                <a:sym typeface="Raleway"/>
              </a:rPr>
            </a:br>
            <a:r>
              <a:rPr lang="en" sz="1200">
                <a:latin typeface="Raleway"/>
                <a:ea typeface="Raleway"/>
                <a:cs typeface="Raleway"/>
                <a:sym typeface="Raleway"/>
              </a:rPr>
              <a:t>or service!</a:t>
            </a:r>
            <a:endParaRPr sz="1200">
              <a:latin typeface="Raleway"/>
              <a:ea typeface="Raleway"/>
              <a:cs typeface="Raleway"/>
              <a:sym typeface="Raleway"/>
            </a:endParaRPr>
          </a:p>
          <a:p>
            <a:pPr indent="0" lvl="0" marL="0" rtl="0" algn="l">
              <a:spcBef>
                <a:spcPts val="1200"/>
              </a:spcBef>
              <a:spcAft>
                <a:spcPts val="1200"/>
              </a:spcAft>
              <a:buNone/>
            </a:pPr>
            <a:r>
              <a:rPr lang="en" sz="1200">
                <a:latin typeface="Raleway"/>
                <a:ea typeface="Raleway"/>
                <a:cs typeface="Raleway"/>
                <a:sym typeface="Raleway"/>
              </a:rPr>
              <a:t>For more (free) presentation tips relevant to other types of messages, go to</a:t>
            </a:r>
            <a:br>
              <a:rPr lang="en" sz="1200">
                <a:latin typeface="Raleway"/>
                <a:ea typeface="Raleway"/>
                <a:cs typeface="Raleway"/>
                <a:sym typeface="Raleway"/>
              </a:rPr>
            </a:br>
            <a:r>
              <a:rPr lang="en" sz="1200" u="sng">
                <a:solidFill>
                  <a:schemeClr val="dk1"/>
                </a:solidFill>
                <a:latin typeface="Raleway"/>
                <a:ea typeface="Raleway"/>
                <a:cs typeface="Raleway"/>
                <a:sym typeface="Raleway"/>
                <a:hlinkClick r:id="rId5"/>
              </a:rPr>
              <a:t>heathbrothers.com/presentations</a:t>
            </a:r>
            <a:endParaRPr sz="1200" u="sng">
              <a:solidFill>
                <a:schemeClr val="dk1"/>
              </a:solidFill>
              <a:latin typeface="Raleway"/>
              <a:ea typeface="Raleway"/>
              <a:cs typeface="Raleway"/>
              <a:sym typeface="Raleway"/>
            </a:endParaRPr>
          </a:p>
        </p:txBody>
      </p:sp>
      <p:pic>
        <p:nvPicPr>
          <p:cNvPr descr="Book titled, &quot;Made To Stick,&quot; standing on its side" id="288" name="Google Shape;288;p39"/>
          <p:cNvPicPr preferRelativeResize="0"/>
          <p:nvPr/>
        </p:nvPicPr>
        <p:blipFill>
          <a:blip r:embed="rId6">
            <a:alphaModFix/>
          </a:blip>
          <a:stretch>
            <a:fillRect/>
          </a:stretch>
        </p:blipFill>
        <p:spPr>
          <a:xfrm>
            <a:off x="5176950" y="3083225"/>
            <a:ext cx="1184925" cy="1545950"/>
          </a:xfrm>
          <a:prstGeom prst="rect">
            <a:avLst/>
          </a:prstGeom>
          <a:noFill/>
          <a:ln>
            <a:noFill/>
          </a:ln>
        </p:spPr>
      </p:pic>
      <p:sp>
        <p:nvSpPr>
          <p:cNvPr id="289" name="Google Shape;289;p39"/>
          <p:cNvSpPr txBox="1"/>
          <p:nvPr/>
        </p:nvSpPr>
        <p:spPr>
          <a:xfrm>
            <a:off x="2855550" y="3495513"/>
            <a:ext cx="2103000" cy="1012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2"/>
                </a:solidFill>
                <a:latin typeface="Raleway"/>
                <a:ea typeface="Raleway"/>
                <a:cs typeface="Raleway"/>
                <a:sym typeface="Raleway"/>
              </a:rPr>
              <a:t>For more about making your ideas stick with others, check out our book!</a:t>
            </a:r>
            <a:endParaRPr sz="1200">
              <a:solidFill>
                <a:schemeClr val="dk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4" name="Shape 84"/>
        <p:cNvGrpSpPr/>
        <p:nvPr/>
      </p:nvGrpSpPr>
      <p:grpSpPr>
        <a:xfrm>
          <a:off x="0" y="0"/>
          <a:ext cx="0" cy="0"/>
          <a:chOff x="0" y="0"/>
          <a:chExt cx="0" cy="0"/>
        </a:xfrm>
      </p:grpSpPr>
      <p:sp>
        <p:nvSpPr>
          <p:cNvPr id="85" name="Google Shape;85;p15"/>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David Kind</a:t>
            </a:r>
            <a:r>
              <a:rPr b="1" lang="en" sz="3000">
                <a:solidFill>
                  <a:schemeClr val="dk1"/>
                </a:solidFill>
              </a:rPr>
              <a:t>.</a:t>
            </a:r>
            <a:r>
              <a:rPr lang="en" sz="3000">
                <a:solidFill>
                  <a:schemeClr val="dk1"/>
                </a:solidFill>
              </a:rPr>
              <a:t> </a:t>
            </a:r>
            <a:endParaRPr sz="30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Details about yourself here</a:t>
            </a:r>
            <a:r>
              <a:rPr lang="en" sz="1800"/>
              <a:t>. </a:t>
            </a:r>
            <a:endParaRPr sz="18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9" name="Shape 89"/>
        <p:cNvGrpSpPr/>
        <p:nvPr/>
      </p:nvGrpSpPr>
      <p:grpSpPr>
        <a:xfrm>
          <a:off x="0" y="0"/>
          <a:ext cx="0" cy="0"/>
          <a:chOff x="0" y="0"/>
          <a:chExt cx="0" cy="0"/>
        </a:xfrm>
      </p:grpSpPr>
      <p:sp>
        <p:nvSpPr>
          <p:cNvPr id="90" name="Google Shape;90;p16"/>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Dominic Roberts.</a:t>
            </a:r>
            <a:r>
              <a:rPr lang="en" sz="3000">
                <a:solidFill>
                  <a:schemeClr val="dk1"/>
                </a:solidFill>
              </a:rPr>
              <a:t> </a:t>
            </a:r>
            <a:endParaRPr sz="30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Married with 1 child. Originally from South Wales, now lives in Hampshire</a:t>
            </a:r>
            <a:r>
              <a:rPr lang="en" sz="1800"/>
              <a:t>. Have worked as a Software Developer for over 20 years. </a:t>
            </a:r>
            <a:endParaRPr sz="1800">
              <a:solidFill>
                <a:srgbClr val="000000"/>
              </a:solidFill>
            </a:endParaRPr>
          </a:p>
        </p:txBody>
      </p:sp>
      <p:pic>
        <p:nvPicPr>
          <p:cNvPr id="91" name="Google Shape;91;p16"/>
          <p:cNvPicPr preferRelativeResize="0"/>
          <p:nvPr/>
        </p:nvPicPr>
        <p:blipFill>
          <a:blip r:embed="rId3">
            <a:alphaModFix/>
          </a:blip>
          <a:stretch>
            <a:fillRect/>
          </a:stretch>
        </p:blipFill>
        <p:spPr>
          <a:xfrm>
            <a:off x="-10" y="0"/>
            <a:ext cx="3860812"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7"/>
          <p:cNvSpPr txBox="1"/>
          <p:nvPr>
            <p:ph type="title"/>
          </p:nvPr>
        </p:nvSpPr>
        <p:spPr>
          <a:xfrm>
            <a:off x="244725" y="877250"/>
            <a:ext cx="4045200" cy="301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3000">
                <a:latin typeface="Lato"/>
                <a:ea typeface="Lato"/>
                <a:cs typeface="Lato"/>
                <a:sym typeface="Lato"/>
              </a:rPr>
              <a:t>Why Choose to Join this Team?</a:t>
            </a:r>
            <a:endParaRPr b="0" sz="3000">
              <a:latin typeface="Lato"/>
              <a:ea typeface="Lato"/>
              <a:cs typeface="Lato"/>
              <a:sym typeface="Lato"/>
            </a:endParaRPr>
          </a:p>
          <a:p>
            <a:pPr indent="0" lvl="0" marL="0" rtl="0" algn="l">
              <a:spcBef>
                <a:spcPts val="0"/>
              </a:spcBef>
              <a:spcAft>
                <a:spcPts val="0"/>
              </a:spcAft>
              <a:buNone/>
            </a:pPr>
            <a:r>
              <a:t/>
            </a:r>
            <a:endParaRPr b="0" sz="3000">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I was aware of David on the course as we are both following each other on ResearchGate. The connection was made through Professor Caraffini as both have shown a previous interest in Evolutionary Algorithms.</a:t>
            </a:r>
            <a:endParaRPr b="0" sz="1800">
              <a:solidFill>
                <a:srgbClr val="000000"/>
              </a:solidFill>
              <a:latin typeface="Lato"/>
              <a:ea typeface="Lato"/>
              <a:cs typeface="Lato"/>
              <a:sym typeface="Lato"/>
            </a:endParaRPr>
          </a:p>
          <a:p>
            <a:pPr indent="0" lvl="0" marL="0" rtl="0" algn="l">
              <a:spcBef>
                <a:spcPts val="0"/>
              </a:spcBef>
              <a:spcAft>
                <a:spcPts val="0"/>
              </a:spcAft>
              <a:buNone/>
            </a:pPr>
            <a:r>
              <a:t/>
            </a:r>
            <a:endParaRPr b="0" sz="3000">
              <a:latin typeface="Lato"/>
              <a:ea typeface="Lato"/>
              <a:cs typeface="Lato"/>
              <a:sym typeface="Lato"/>
            </a:endParaRPr>
          </a:p>
        </p:txBody>
      </p:sp>
      <p:pic>
        <p:nvPicPr>
          <p:cNvPr id="97" name="Google Shape;97;p17"/>
          <p:cNvPicPr preferRelativeResize="0"/>
          <p:nvPr/>
        </p:nvPicPr>
        <p:blipFill>
          <a:blip r:embed="rId3">
            <a:alphaModFix/>
          </a:blip>
          <a:stretch>
            <a:fillRect/>
          </a:stretch>
        </p:blipFill>
        <p:spPr>
          <a:xfrm>
            <a:off x="4704275" y="150250"/>
            <a:ext cx="4288175" cy="48545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283100" y="712150"/>
            <a:ext cx="8631600" cy="39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was the Research subject chosen</a:t>
            </a:r>
            <a:r>
              <a:rPr lang="en">
                <a:solidFill>
                  <a:schemeClr val="accent5"/>
                </a:solidFill>
              </a:rPr>
              <a:t>?</a:t>
            </a:r>
            <a:endParaRPr>
              <a:solidFill>
                <a:schemeClr val="accent5"/>
              </a:solidFill>
            </a:endParaRPr>
          </a:p>
          <a:p>
            <a:pPr indent="0" lvl="0" marL="0" rtl="0" algn="l">
              <a:spcBef>
                <a:spcPts val="0"/>
              </a:spcBef>
              <a:spcAft>
                <a:spcPts val="0"/>
              </a:spcAft>
              <a:buNone/>
            </a:pPr>
            <a:r>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David suggested that we look at solving a well known problem</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through the use of Evolutionary Algorithms. This was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made clear during the initial discussions and are what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interested Dominic to join the team.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There was several exchanges of emails to select a specific puzzle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before both were very happy to concentrate on the </a:t>
            </a:r>
            <a:endParaRPr b="0" sz="1800">
              <a:solidFill>
                <a:schemeClr val="accent5"/>
              </a:solidFill>
              <a:latin typeface="Lato"/>
              <a:ea typeface="Lato"/>
              <a:cs typeface="Lato"/>
              <a:sym typeface="Lato"/>
            </a:endParaRPr>
          </a:p>
          <a:p>
            <a:pPr indent="0" lvl="0" marL="0" rtl="0" algn="l">
              <a:spcBef>
                <a:spcPts val="0"/>
              </a:spcBef>
              <a:spcAft>
                <a:spcPts val="0"/>
              </a:spcAft>
              <a:buNone/>
            </a:pPr>
            <a:r>
              <a:rPr b="0" lang="en" sz="1800">
                <a:solidFill>
                  <a:schemeClr val="accent5"/>
                </a:solidFill>
                <a:latin typeface="Lato"/>
                <a:ea typeface="Lato"/>
                <a:cs typeface="Lato"/>
                <a:sym typeface="Lato"/>
              </a:rPr>
              <a:t>N-Queens problem.</a:t>
            </a:r>
            <a:endParaRPr b="0" sz="1800">
              <a:solidFill>
                <a:schemeClr val="accent5"/>
              </a:solidFill>
              <a:latin typeface="Lato"/>
              <a:ea typeface="Lato"/>
              <a:cs typeface="Lato"/>
              <a:sym typeface="Lato"/>
            </a:endParaRPr>
          </a:p>
        </p:txBody>
      </p:sp>
      <p:grpSp>
        <p:nvGrpSpPr>
          <p:cNvPr id="103" name="Google Shape;103;p18"/>
          <p:cNvGrpSpPr/>
          <p:nvPr/>
        </p:nvGrpSpPr>
        <p:grpSpPr>
          <a:xfrm>
            <a:off x="6781388" y="2496111"/>
            <a:ext cx="2212050" cy="2504994"/>
            <a:chOff x="6803275" y="427445"/>
            <a:chExt cx="2212050" cy="2504994"/>
          </a:xfrm>
        </p:grpSpPr>
        <p:pic>
          <p:nvPicPr>
            <p:cNvPr id="104" name="Google Shape;104;p18"/>
            <p:cNvPicPr preferRelativeResize="0"/>
            <p:nvPr/>
          </p:nvPicPr>
          <p:blipFill>
            <a:blip r:embed="rId3">
              <a:alphaModFix/>
            </a:blip>
            <a:stretch>
              <a:fillRect/>
            </a:stretch>
          </p:blipFill>
          <p:spPr>
            <a:xfrm>
              <a:off x="6803275" y="427445"/>
              <a:ext cx="2212050" cy="2504994"/>
            </a:xfrm>
            <a:prstGeom prst="rect">
              <a:avLst/>
            </a:prstGeom>
            <a:noFill/>
            <a:ln>
              <a:noFill/>
            </a:ln>
          </p:spPr>
        </p:pic>
        <p:sp>
          <p:nvSpPr>
            <p:cNvPr id="105" name="Google Shape;105;p1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Interesting Fact</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There is a million dollar prize for the first person to find a numerical solution to the N-Queens problem. This is offered by the Clay mathematics institute.</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a:t>
              </a:r>
              <a:endParaRPr b="1" sz="1200">
                <a:solidFill>
                  <a:schemeClr val="dk2"/>
                </a:solidFill>
                <a:latin typeface="Raleway"/>
                <a:ea typeface="Raleway"/>
                <a:cs typeface="Raleway"/>
                <a:sym typeface="Raleway"/>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How did you collaborate?</a:t>
            </a:r>
            <a:endParaRPr/>
          </a:p>
          <a:p>
            <a:pPr indent="0" lvl="0" marL="0" rtl="0" algn="l">
              <a:spcBef>
                <a:spcPts val="1000"/>
              </a:spcBef>
              <a:spcAft>
                <a:spcPts val="0"/>
              </a:spcAft>
              <a:buNone/>
            </a:pPr>
            <a:r>
              <a:rPr b="0" lang="en" sz="2400"/>
              <a:t>The initial communication was through the use of email. University email addresses were exchanged through the Blackboard forum. </a:t>
            </a:r>
            <a:endParaRPr b="0" sz="2400"/>
          </a:p>
          <a:p>
            <a:pPr indent="0" lvl="0" marL="0" rtl="0" algn="l">
              <a:spcBef>
                <a:spcPts val="1000"/>
              </a:spcBef>
              <a:spcAft>
                <a:spcPts val="0"/>
              </a:spcAft>
              <a:buNone/>
            </a:pPr>
            <a:r>
              <a:t/>
            </a:r>
            <a:endParaRPr b="0" sz="2400"/>
          </a:p>
          <a:p>
            <a:pPr indent="0" lvl="0" marL="0" rtl="0" algn="l">
              <a:spcBef>
                <a:spcPts val="1000"/>
              </a:spcBef>
              <a:spcAft>
                <a:spcPts val="1000"/>
              </a:spcAft>
              <a:buNone/>
            </a:pPr>
            <a:r>
              <a:rPr b="0" lang="en" sz="2400"/>
              <a:t>From there we set up numerous online collaboration tools.</a:t>
            </a:r>
            <a:endParaRPr b="0"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0"/>
          <p:cNvSpPr txBox="1"/>
          <p:nvPr>
            <p:ph idx="4294967295"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Mendeley.</a:t>
            </a:r>
            <a:r>
              <a:rPr lang="en" sz="3000">
                <a:solidFill>
                  <a:schemeClr val="dk1"/>
                </a:solidFill>
              </a:rPr>
              <a:t> </a:t>
            </a:r>
            <a:endParaRPr sz="3000">
              <a:solidFill>
                <a:schemeClr val="dk1"/>
              </a:solidFill>
            </a:endParaRPr>
          </a:p>
          <a:p>
            <a:pPr indent="0" lvl="0" marL="0" rtl="0" algn="l">
              <a:spcBef>
                <a:spcPts val="1600"/>
              </a:spcBef>
              <a:spcAft>
                <a:spcPts val="0"/>
              </a:spcAft>
              <a:buNone/>
            </a:pPr>
            <a:r>
              <a:rPr lang="en">
                <a:solidFill>
                  <a:schemeClr val="lt1"/>
                </a:solidFill>
              </a:rPr>
              <a:t>Mendeley is an online research tool that allows teams to share papers that are related to their work.</a:t>
            </a:r>
            <a:endParaRPr sz="1800">
              <a:solidFill>
                <a:schemeClr val="lt1"/>
              </a:solidFill>
            </a:endParaRPr>
          </a:p>
          <a:p>
            <a:pPr indent="0" lvl="0" marL="0" rtl="0" algn="l">
              <a:spcBef>
                <a:spcPts val="1600"/>
              </a:spcBef>
              <a:spcAft>
                <a:spcPts val="1600"/>
              </a:spcAft>
              <a:buClr>
                <a:schemeClr val="dk2"/>
              </a:buClr>
              <a:buSzPts val="1100"/>
              <a:buFont typeface="Arial"/>
              <a:buNone/>
            </a:pPr>
            <a:r>
              <a:rPr lang="en">
                <a:solidFill>
                  <a:schemeClr val="lt1"/>
                </a:solidFill>
              </a:rPr>
              <a:t>We set up a Team on the tool and both added the papers that we found during the Literature Review process</a:t>
            </a:r>
            <a:r>
              <a:rPr lang="en" sz="1800">
                <a:solidFill>
                  <a:schemeClr val="lt1"/>
                </a:solidFill>
              </a:rPr>
              <a:t>.</a:t>
            </a:r>
            <a:r>
              <a:rPr lang="en" sz="1800"/>
              <a:t> </a:t>
            </a:r>
            <a:endParaRPr sz="1800">
              <a:solidFill>
                <a:srgbClr val="000000"/>
              </a:solidFill>
            </a:endParaRPr>
          </a:p>
        </p:txBody>
      </p:sp>
      <p:grpSp>
        <p:nvGrpSpPr>
          <p:cNvPr id="116" name="Google Shape;116;p20"/>
          <p:cNvGrpSpPr/>
          <p:nvPr/>
        </p:nvGrpSpPr>
        <p:grpSpPr>
          <a:xfrm>
            <a:off x="134988" y="2496117"/>
            <a:ext cx="2212050" cy="2504994"/>
            <a:chOff x="6803275" y="427445"/>
            <a:chExt cx="2212050" cy="2504994"/>
          </a:xfrm>
        </p:grpSpPr>
        <p:pic>
          <p:nvPicPr>
            <p:cNvPr id="117" name="Google Shape;117;p20"/>
            <p:cNvPicPr preferRelativeResize="0"/>
            <p:nvPr/>
          </p:nvPicPr>
          <p:blipFill>
            <a:blip r:embed="rId3">
              <a:alphaModFix/>
            </a:blip>
            <a:stretch>
              <a:fillRect/>
            </a:stretch>
          </p:blipFill>
          <p:spPr>
            <a:xfrm>
              <a:off x="6803275" y="427445"/>
              <a:ext cx="2212050" cy="2504994"/>
            </a:xfrm>
            <a:prstGeom prst="rect">
              <a:avLst/>
            </a:prstGeom>
            <a:noFill/>
            <a:ln>
              <a:noFill/>
            </a:ln>
          </p:spPr>
        </p:pic>
        <p:sp>
          <p:nvSpPr>
            <p:cNvPr id="118" name="Google Shape;118;p2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Tell the audience about the problem through a </a:t>
              </a:r>
              <a:r>
                <a:rPr b="1" lang="en" sz="1200">
                  <a:solidFill>
                    <a:schemeClr val="dk2"/>
                  </a:solidFill>
                  <a:latin typeface="Raleway"/>
                  <a:ea typeface="Raleway"/>
                  <a:cs typeface="Raleway"/>
                  <a:sym typeface="Raleway"/>
                </a:rPr>
                <a:t>story</a:t>
              </a:r>
              <a:r>
                <a:rPr lang="en" sz="1200">
                  <a:solidFill>
                    <a:schemeClr val="dk2"/>
                  </a:solidFill>
                  <a:latin typeface="Raleway"/>
                  <a:ea typeface="Raleway"/>
                  <a:cs typeface="Raleway"/>
                  <a:sym typeface="Raleway"/>
                </a:rPr>
                <a:t>, ideally a person. </a:t>
              </a:r>
              <a:endParaRPr b="1" sz="1200">
                <a:solidFill>
                  <a:schemeClr val="dk1"/>
                </a:solidFill>
                <a:latin typeface="Raleway"/>
                <a:ea typeface="Raleway"/>
                <a:cs typeface="Raleway"/>
                <a:sym typeface="Raleway"/>
              </a:endParaRPr>
            </a:p>
          </p:txBody>
        </p:sp>
      </p:grpSp>
      <p:pic>
        <p:nvPicPr>
          <p:cNvPr id="119" name="Google Shape;119;p20"/>
          <p:cNvPicPr preferRelativeResize="0"/>
          <p:nvPr/>
        </p:nvPicPr>
        <p:blipFill>
          <a:blip r:embed="rId4">
            <a:alphaModFix/>
          </a:blip>
          <a:stretch>
            <a:fillRect/>
          </a:stretch>
        </p:blipFill>
        <p:spPr>
          <a:xfrm>
            <a:off x="1" y="0"/>
            <a:ext cx="4186301"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23" name="Shape 123"/>
        <p:cNvGrpSpPr/>
        <p:nvPr/>
      </p:nvGrpSpPr>
      <p:grpSpPr>
        <a:xfrm>
          <a:off x="0" y="0"/>
          <a:ext cx="0" cy="0"/>
          <a:chOff x="0" y="0"/>
          <a:chExt cx="0" cy="0"/>
        </a:xfrm>
      </p:grpSpPr>
      <p:sp>
        <p:nvSpPr>
          <p:cNvPr id="124" name="Google Shape;124;p21"/>
          <p:cNvSpPr txBox="1"/>
          <p:nvPr>
            <p:ph idx="4294967295"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Github</a:t>
            </a:r>
            <a:r>
              <a:rPr b="1" lang="en" sz="3000">
                <a:solidFill>
                  <a:schemeClr val="dk1"/>
                </a:solidFill>
              </a:rPr>
              <a:t>.</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a:solidFill>
                  <a:schemeClr val="lt1"/>
                </a:solidFill>
              </a:rPr>
              <a:t>The Team set up a shared Github repository to store the Source Code and share the documentation for the project.</a:t>
            </a:r>
            <a:endParaRPr>
              <a:solidFill>
                <a:schemeClr val="lt1"/>
              </a:solidFill>
            </a:endParaRPr>
          </a:p>
          <a:p>
            <a:pPr indent="0" lvl="0" marL="0" rtl="0" algn="l">
              <a:spcBef>
                <a:spcPts val="1600"/>
              </a:spcBef>
              <a:spcAft>
                <a:spcPts val="0"/>
              </a:spcAft>
              <a:buClr>
                <a:schemeClr val="dk2"/>
              </a:buClr>
              <a:buSzPts val="1100"/>
              <a:buFont typeface="Arial"/>
              <a:buNone/>
            </a:pPr>
            <a:r>
              <a:rPr lang="en">
                <a:solidFill>
                  <a:schemeClr val="lt1"/>
                </a:solidFill>
              </a:rPr>
              <a:t>Each member create their own branch which was then merged in to the Master when milestone were completed.</a:t>
            </a:r>
            <a:endParaRPr>
              <a:solidFill>
                <a:schemeClr val="lt1"/>
              </a:solidFill>
            </a:endParaRPr>
          </a:p>
          <a:p>
            <a:pPr indent="0" lvl="0" marL="0" rtl="0" algn="l">
              <a:spcBef>
                <a:spcPts val="1600"/>
              </a:spcBef>
              <a:spcAft>
                <a:spcPts val="1600"/>
              </a:spcAft>
              <a:buClr>
                <a:schemeClr val="dk2"/>
              </a:buClr>
              <a:buSzPts val="1100"/>
              <a:buFont typeface="Arial"/>
              <a:buNone/>
            </a:pPr>
            <a:r>
              <a:rPr lang="en" sz="1800"/>
              <a:t> </a:t>
            </a:r>
            <a:endParaRPr sz="1800">
              <a:solidFill>
                <a:srgbClr val="000000"/>
              </a:solidFill>
            </a:endParaRPr>
          </a:p>
        </p:txBody>
      </p:sp>
      <p:pic>
        <p:nvPicPr>
          <p:cNvPr id="125" name="Google Shape;125;p21"/>
          <p:cNvPicPr preferRelativeResize="0"/>
          <p:nvPr/>
        </p:nvPicPr>
        <p:blipFill>
          <a:blip r:embed="rId3">
            <a:alphaModFix/>
          </a:blip>
          <a:stretch>
            <a:fillRect/>
          </a:stretch>
        </p:blipFill>
        <p:spPr>
          <a:xfrm>
            <a:off x="0" y="0"/>
            <a:ext cx="4527949"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